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5"/>
    <p:sldId id="257" r:id="rId36"/>
    <p:sldId id="258" r:id="rId37"/>
    <p:sldId id="259" r:id="rId38"/>
    <p:sldId id="260" r:id="rId39"/>
    <p:sldId id="261" r:id="rId40"/>
    <p:sldId id="262" r:id="rId41"/>
    <p:sldId id="263" r:id="rId42"/>
    <p:sldId id="264" r:id="rId43"/>
    <p:sldId id="265" r:id="rId44"/>
    <p:sldId id="266" r:id="rId45"/>
    <p:sldId id="267" r:id="rId46"/>
    <p:sldId id="268" r:id="rId4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Bold" charset="1" panose="02000000000000000000"/>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
      <p:font typeface="Canva Sans Medium" charset="1" panose="020B0603030501040103"/>
      <p:regular r:id="rId15"/>
    </p:embeddedFont>
    <p:embeddedFont>
      <p:font typeface="Canva Sans Medium Italics" charset="1" panose="020B0603030501040103"/>
      <p:regular r:id="rId16"/>
    </p:embeddedFont>
    <p:embeddedFont>
      <p:font typeface="Poppins" charset="1" panose="00000500000000000000"/>
      <p:regular r:id="rId17"/>
    </p:embeddedFont>
    <p:embeddedFont>
      <p:font typeface="Poppins Bold" charset="1" panose="00000800000000000000"/>
      <p:regular r:id="rId18"/>
    </p:embeddedFont>
    <p:embeddedFont>
      <p:font typeface="Poppins Italics" charset="1" panose="00000500000000000000"/>
      <p:regular r:id="rId19"/>
    </p:embeddedFont>
    <p:embeddedFont>
      <p:font typeface="Poppins Bold Italics" charset="1" panose="00000800000000000000"/>
      <p:regular r:id="rId20"/>
    </p:embeddedFont>
    <p:embeddedFont>
      <p:font typeface="Poppins Thin" charset="1" panose="00000300000000000000"/>
      <p:regular r:id="rId21"/>
    </p:embeddedFont>
    <p:embeddedFont>
      <p:font typeface="Poppins Thin Italics" charset="1" panose="00000300000000000000"/>
      <p:regular r:id="rId22"/>
    </p:embeddedFont>
    <p:embeddedFont>
      <p:font typeface="Poppins Extra-Light" charset="1" panose="00000300000000000000"/>
      <p:regular r:id="rId23"/>
    </p:embeddedFont>
    <p:embeddedFont>
      <p:font typeface="Poppins Extra-Light Italics" charset="1" panose="00000300000000000000"/>
      <p:regular r:id="rId24"/>
    </p:embeddedFont>
    <p:embeddedFont>
      <p:font typeface="Poppins Light" charset="1" panose="00000400000000000000"/>
      <p:regular r:id="rId25"/>
    </p:embeddedFont>
    <p:embeddedFont>
      <p:font typeface="Poppins Light Italics" charset="1" panose="00000400000000000000"/>
      <p:regular r:id="rId26"/>
    </p:embeddedFont>
    <p:embeddedFont>
      <p:font typeface="Poppins Medium" charset="1" panose="00000600000000000000"/>
      <p:regular r:id="rId27"/>
    </p:embeddedFont>
    <p:embeddedFont>
      <p:font typeface="Poppins Medium Italics" charset="1" panose="00000600000000000000"/>
      <p:regular r:id="rId28"/>
    </p:embeddedFont>
    <p:embeddedFont>
      <p:font typeface="Poppins Semi-Bold" charset="1" panose="00000700000000000000"/>
      <p:regular r:id="rId29"/>
    </p:embeddedFont>
    <p:embeddedFont>
      <p:font typeface="Poppins Semi-Bold Italics" charset="1" panose="00000700000000000000"/>
      <p:regular r:id="rId30"/>
    </p:embeddedFont>
    <p:embeddedFont>
      <p:font typeface="Poppins Ultra-Bold" charset="1" panose="00000900000000000000"/>
      <p:regular r:id="rId31"/>
    </p:embeddedFont>
    <p:embeddedFont>
      <p:font typeface="Poppins Ultra-Bold Italics" charset="1" panose="00000900000000000000"/>
      <p:regular r:id="rId32"/>
    </p:embeddedFont>
    <p:embeddedFont>
      <p:font typeface="Poppins Heavy" charset="1" panose="00000A00000000000000"/>
      <p:regular r:id="rId33"/>
    </p:embeddedFont>
    <p:embeddedFont>
      <p:font typeface="Poppins Heavy Italics" charset="1" panose="00000A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slides/slide2.xml" Type="http://schemas.openxmlformats.org/officeDocument/2006/relationships/slide"/><Relationship Id="rId37" Target="slides/slide3.xml" Type="http://schemas.openxmlformats.org/officeDocument/2006/relationships/slide"/><Relationship Id="rId38" Target="slides/slide4.xml" Type="http://schemas.openxmlformats.org/officeDocument/2006/relationships/slide"/><Relationship Id="rId39" Target="slides/slide5.xml" Type="http://schemas.openxmlformats.org/officeDocument/2006/relationships/slide"/><Relationship Id="rId4" Target="theme/theme1.xml" Type="http://schemas.openxmlformats.org/officeDocument/2006/relationships/theme"/><Relationship Id="rId40" Target="slides/slide6.xml" Type="http://schemas.openxmlformats.org/officeDocument/2006/relationships/slide"/><Relationship Id="rId41" Target="slides/slide7.xml" Type="http://schemas.openxmlformats.org/officeDocument/2006/relationships/slide"/><Relationship Id="rId42" Target="slides/slide8.xml" Type="http://schemas.openxmlformats.org/officeDocument/2006/relationships/slide"/><Relationship Id="rId43" Target="slides/slide9.xml" Type="http://schemas.openxmlformats.org/officeDocument/2006/relationships/slide"/><Relationship Id="rId44" Target="slides/slide10.xml" Type="http://schemas.openxmlformats.org/officeDocument/2006/relationships/slide"/><Relationship Id="rId45" Target="slides/slide11.xml" Type="http://schemas.openxmlformats.org/officeDocument/2006/relationships/slide"/><Relationship Id="rId46" Target="slides/slide12.xml" Type="http://schemas.openxmlformats.org/officeDocument/2006/relationships/slide"/><Relationship Id="rId47" Target="slides/slide13.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6.jpeg" Type="http://schemas.openxmlformats.org/officeDocument/2006/relationships/image"/><Relationship Id="rId4" Target="../media/image47.jpeg" Type="http://schemas.openxmlformats.org/officeDocument/2006/relationships/image"/><Relationship Id="rId5" Target="../media/image48.jpeg" Type="http://schemas.openxmlformats.org/officeDocument/2006/relationships/image"/><Relationship Id="rId6" Target="../media/image49.jpeg" Type="http://schemas.openxmlformats.org/officeDocument/2006/relationships/image"/><Relationship Id="rId7" Target="../media/image50.jpeg" Type="http://schemas.openxmlformats.org/officeDocument/2006/relationships/image"/><Relationship Id="rId8"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https://www.simpleshowing.com/blog/wealthiest-counties-in-florida" TargetMode="External" Type="http://schemas.openxmlformats.org/officeDocument/2006/relationships/hyperlink"/><Relationship Id="rId9" Target="https://www.northportfl.gov/City-Services-and-Safety/Residents/Schools"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3.png" Type="http://schemas.openxmlformats.org/officeDocument/2006/relationships/image"/><Relationship Id="rId6" Target="../media/image22.png" Type="http://schemas.openxmlformats.org/officeDocument/2006/relationships/image"/><Relationship Id="rId7" Target="https://northport.maps.arcgis.com/apps/MapTour/index.html?appid=f60b826f1272498eb3b7d73574474906"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2" Target="../media/image1.jpeg" Type="http://schemas.openxmlformats.org/officeDocument/2006/relationships/image"/><Relationship Id="rId3" Target="../media/image23.jpeg" Type="http://schemas.openxmlformats.org/officeDocument/2006/relationships/image"/><Relationship Id="rId4" Target="../media/image3.pn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11" Target="../media/image38.png" Type="http://schemas.openxmlformats.org/officeDocument/2006/relationships/image"/><Relationship Id="rId12" Target="../media/image39.svg" Type="http://schemas.openxmlformats.org/officeDocument/2006/relationships/image"/><Relationship Id="rId13" Target="../media/image40.png" Type="http://schemas.openxmlformats.org/officeDocument/2006/relationships/image"/><Relationship Id="rId14" Target="../media/image41.svg" Type="http://schemas.openxmlformats.org/officeDocument/2006/relationships/image"/><Relationship Id="rId15" Target="../media/image42.png" Type="http://schemas.openxmlformats.org/officeDocument/2006/relationships/image"/><Relationship Id="rId16" Target="../media/image43.svg" Type="http://schemas.openxmlformats.org/officeDocument/2006/relationships/image"/><Relationship Id="rId17" Target="../media/image44.png" Type="http://schemas.openxmlformats.org/officeDocument/2006/relationships/image"/><Relationship Id="rId18" Target="../media/image45.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png" Type="http://schemas.openxmlformats.org/officeDocument/2006/relationships/image"/><Relationship Id="rId9" Target="../media/image3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7191023">
            <a:off x="9686817" y="5077002"/>
            <a:ext cx="11554346" cy="1043866"/>
          </a:xfrm>
          <a:custGeom>
            <a:avLst/>
            <a:gdLst/>
            <a:ahLst/>
            <a:cxnLst/>
            <a:rect r="r" b="b" t="t" l="l"/>
            <a:pathLst>
              <a:path h="1043866" w="11554346">
                <a:moveTo>
                  <a:pt x="0" y="0"/>
                </a:moveTo>
                <a:lnTo>
                  <a:pt x="11554346" y="0"/>
                </a:lnTo>
                <a:lnTo>
                  <a:pt x="11554346" y="1043866"/>
                </a:lnTo>
                <a:lnTo>
                  <a:pt x="0" y="1043866"/>
                </a:lnTo>
                <a:lnTo>
                  <a:pt x="0" y="0"/>
                </a:lnTo>
                <a:close/>
              </a:path>
            </a:pathLst>
          </a:custGeom>
          <a:blipFill>
            <a:blip r:embed="rId3">
              <a:alphaModFix amt="69000"/>
            </a:blip>
            <a:stretch>
              <a:fillRect l="-68458" t="-1045760" r="-7478" b="0"/>
            </a:stretch>
          </a:blipFill>
        </p:spPr>
      </p:sp>
      <p:grpSp>
        <p:nvGrpSpPr>
          <p:cNvPr name="Group 4" id="4"/>
          <p:cNvGrpSpPr/>
          <p:nvPr/>
        </p:nvGrpSpPr>
        <p:grpSpPr>
          <a:xfrm rot="1811498">
            <a:off x="15462509" y="-2904143"/>
            <a:ext cx="2016153" cy="18319332"/>
            <a:chOff x="0" y="0"/>
            <a:chExt cx="735498" cy="6682942"/>
          </a:xfrm>
        </p:grpSpPr>
        <p:sp>
          <p:nvSpPr>
            <p:cNvPr name="Freeform 5" id="5"/>
            <p:cNvSpPr/>
            <p:nvPr/>
          </p:nvSpPr>
          <p:spPr>
            <a:xfrm flipH="false" flipV="false" rot="0">
              <a:off x="0" y="0"/>
              <a:ext cx="735498" cy="6682942"/>
            </a:xfrm>
            <a:custGeom>
              <a:avLst/>
              <a:gdLst/>
              <a:ahLst/>
              <a:cxnLst/>
              <a:rect r="r" b="b" t="t" l="l"/>
              <a:pathLst>
                <a:path h="6682942" w="735498">
                  <a:moveTo>
                    <a:pt x="0" y="0"/>
                  </a:moveTo>
                  <a:lnTo>
                    <a:pt x="735498" y="0"/>
                  </a:lnTo>
                  <a:lnTo>
                    <a:pt x="735498" y="6682942"/>
                  </a:lnTo>
                  <a:lnTo>
                    <a:pt x="0" y="6682942"/>
                  </a:lnTo>
                  <a:close/>
                </a:path>
              </a:pathLst>
            </a:custGeom>
            <a:solidFill>
              <a:srgbClr val="001159"/>
            </a:solidFill>
          </p:spPr>
        </p:sp>
      </p:grpSp>
      <p:grpSp>
        <p:nvGrpSpPr>
          <p:cNvPr name="Group 6" id="6"/>
          <p:cNvGrpSpPr/>
          <p:nvPr/>
        </p:nvGrpSpPr>
        <p:grpSpPr>
          <a:xfrm rot="0">
            <a:off x="15294653" y="0"/>
            <a:ext cx="3653622" cy="3164037"/>
            <a:chOff x="0" y="0"/>
            <a:chExt cx="6350000" cy="5499100"/>
          </a:xfrm>
        </p:grpSpPr>
        <p:sp>
          <p:nvSpPr>
            <p:cNvPr name="Freeform 7" id="7"/>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77797B"/>
            </a:solidFill>
            <a:ln w="12700">
              <a:solidFill>
                <a:srgbClr val="000000"/>
              </a:solidFill>
            </a:ln>
          </p:spPr>
        </p:sp>
      </p:grpSp>
      <p:grpSp>
        <p:nvGrpSpPr>
          <p:cNvPr name="Group 8" id="8"/>
          <p:cNvGrpSpPr/>
          <p:nvPr/>
        </p:nvGrpSpPr>
        <p:grpSpPr>
          <a:xfrm rot="3610133">
            <a:off x="14758168" y="7931859"/>
            <a:ext cx="3760586" cy="3256667"/>
            <a:chOff x="0" y="0"/>
            <a:chExt cx="6350000" cy="5499100"/>
          </a:xfrm>
        </p:grpSpPr>
        <p:sp>
          <p:nvSpPr>
            <p:cNvPr name="Freeform 9" id="9"/>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77797B"/>
            </a:solidFill>
            <a:ln w="12700">
              <a:solidFill>
                <a:srgbClr val="000000"/>
              </a:solidFill>
            </a:ln>
          </p:spPr>
        </p:sp>
      </p:grpSp>
      <p:grpSp>
        <p:nvGrpSpPr>
          <p:cNvPr name="Group 10" id="10"/>
          <p:cNvGrpSpPr>
            <a:grpSpLocks noChangeAspect="true"/>
          </p:cNvGrpSpPr>
          <p:nvPr/>
        </p:nvGrpSpPr>
        <p:grpSpPr>
          <a:xfrm rot="-10800000">
            <a:off x="14252446" y="-33428"/>
            <a:ext cx="3126135" cy="2707233"/>
            <a:chOff x="0" y="0"/>
            <a:chExt cx="6350000" cy="5499100"/>
          </a:xfrm>
        </p:grpSpPr>
        <p:sp>
          <p:nvSpPr>
            <p:cNvPr name="Freeform 11" id="11"/>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5E6062">
                <a:alpha val="60000"/>
              </a:srgbClr>
            </a:solidFill>
          </p:spPr>
        </p:sp>
      </p:grpSp>
      <p:grpSp>
        <p:nvGrpSpPr>
          <p:cNvPr name="Group 12" id="12"/>
          <p:cNvGrpSpPr>
            <a:grpSpLocks noChangeAspect="true"/>
          </p:cNvGrpSpPr>
          <p:nvPr/>
        </p:nvGrpSpPr>
        <p:grpSpPr>
          <a:xfrm rot="-10800000">
            <a:off x="16112358" y="7138091"/>
            <a:ext cx="3126135" cy="2707233"/>
            <a:chOff x="0" y="0"/>
            <a:chExt cx="6350000" cy="5499100"/>
          </a:xfrm>
        </p:grpSpPr>
        <p:sp>
          <p:nvSpPr>
            <p:cNvPr name="Freeform 13" id="13"/>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5E6062">
                <a:alpha val="60000"/>
              </a:srgbClr>
            </a:solidFill>
          </p:spPr>
        </p:sp>
      </p:grpSp>
      <p:sp>
        <p:nvSpPr>
          <p:cNvPr name="Freeform 14" id="14"/>
          <p:cNvSpPr/>
          <p:nvPr/>
        </p:nvSpPr>
        <p:spPr>
          <a:xfrm flipH="false" flipV="false" rot="0">
            <a:off x="1028700" y="2673805"/>
            <a:ext cx="13870828" cy="3476369"/>
          </a:xfrm>
          <a:custGeom>
            <a:avLst/>
            <a:gdLst/>
            <a:ahLst/>
            <a:cxnLst/>
            <a:rect r="r" b="b" t="t" l="l"/>
            <a:pathLst>
              <a:path h="3476369" w="13870828">
                <a:moveTo>
                  <a:pt x="0" y="0"/>
                </a:moveTo>
                <a:lnTo>
                  <a:pt x="13870828" y="0"/>
                </a:lnTo>
                <a:lnTo>
                  <a:pt x="13870828" y="3476369"/>
                </a:lnTo>
                <a:lnTo>
                  <a:pt x="0" y="3476369"/>
                </a:lnTo>
                <a:lnTo>
                  <a:pt x="0" y="0"/>
                </a:lnTo>
                <a:close/>
              </a:path>
            </a:pathLst>
          </a:custGeom>
          <a:blipFill>
            <a:blip r:embed="rId4"/>
            <a:stretch>
              <a:fillRect l="0" t="0" r="0" b="0"/>
            </a:stretch>
          </a:blipFill>
        </p:spPr>
      </p:sp>
      <p:sp>
        <p:nvSpPr>
          <p:cNvPr name="TextBox 15" id="15"/>
          <p:cNvSpPr txBox="true"/>
          <p:nvPr/>
        </p:nvSpPr>
        <p:spPr>
          <a:xfrm rot="0">
            <a:off x="794329" y="9046199"/>
            <a:ext cx="3528761" cy="367053"/>
          </a:xfrm>
          <a:prstGeom prst="rect">
            <a:avLst/>
          </a:prstGeom>
        </p:spPr>
        <p:txBody>
          <a:bodyPr anchor="t" rtlCol="false" tIns="0" lIns="0" bIns="0" rIns="0">
            <a:spAutoFit/>
          </a:bodyPr>
          <a:lstStyle/>
          <a:p>
            <a:pPr>
              <a:lnSpc>
                <a:spcPts val="2845"/>
              </a:lnSpc>
            </a:pPr>
            <a:r>
              <a:rPr lang="en-US" sz="2092">
                <a:solidFill>
                  <a:srgbClr val="050708"/>
                </a:solidFill>
                <a:latin typeface="Poppins Medium"/>
              </a:rPr>
              <a:t>2024</a:t>
            </a:r>
          </a:p>
        </p:txBody>
      </p:sp>
      <p:sp>
        <p:nvSpPr>
          <p:cNvPr name="TextBox 16" id="16"/>
          <p:cNvSpPr txBox="true"/>
          <p:nvPr/>
        </p:nvSpPr>
        <p:spPr>
          <a:xfrm rot="0">
            <a:off x="794329" y="8434557"/>
            <a:ext cx="6202222" cy="367053"/>
          </a:xfrm>
          <a:prstGeom prst="rect">
            <a:avLst/>
          </a:prstGeom>
        </p:spPr>
        <p:txBody>
          <a:bodyPr anchor="t" rtlCol="false" tIns="0" lIns="0" bIns="0" rIns="0">
            <a:spAutoFit/>
          </a:bodyPr>
          <a:lstStyle/>
          <a:p>
            <a:pPr>
              <a:lnSpc>
                <a:spcPts val="2845"/>
              </a:lnSpc>
            </a:pPr>
            <a:r>
              <a:rPr lang="en-US" sz="2092">
                <a:solidFill>
                  <a:srgbClr val="050708"/>
                </a:solidFill>
                <a:latin typeface="Poppins Medium"/>
              </a:rPr>
              <a:t>PRESENTATION BY ALEX PORRAS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7855146" y="3013638"/>
            <a:ext cx="8608135" cy="6633737"/>
            <a:chOff x="0" y="0"/>
            <a:chExt cx="11477514" cy="8844983"/>
          </a:xfrm>
        </p:grpSpPr>
        <p:pic>
          <p:nvPicPr>
            <p:cNvPr name="Picture 4" id="4"/>
            <p:cNvPicPr>
              <a:picLocks noChangeAspect="true"/>
            </p:cNvPicPr>
            <p:nvPr/>
          </p:nvPicPr>
          <p:blipFill>
            <a:blip r:embed="rId3"/>
            <a:srcRect l="6601" t="0" r="6601" b="0"/>
            <a:stretch>
              <a:fillRect/>
            </a:stretch>
          </p:blipFill>
          <p:spPr>
            <a:xfrm flipH="false" flipV="false">
              <a:off x="0" y="0"/>
              <a:ext cx="5675257" cy="4358991"/>
            </a:xfrm>
            <a:prstGeom prst="rect">
              <a:avLst/>
            </a:prstGeom>
          </p:spPr>
        </p:pic>
        <p:pic>
          <p:nvPicPr>
            <p:cNvPr name="Picture 5" id="5"/>
            <p:cNvPicPr>
              <a:picLocks noChangeAspect="true"/>
            </p:cNvPicPr>
            <p:nvPr/>
          </p:nvPicPr>
          <p:blipFill>
            <a:blip r:embed="rId4"/>
            <a:srcRect l="6601" t="0" r="6601" b="0"/>
            <a:stretch>
              <a:fillRect/>
            </a:stretch>
          </p:blipFill>
          <p:spPr>
            <a:xfrm flipH="false" flipV="false">
              <a:off x="5802257" y="0"/>
              <a:ext cx="5675257" cy="4358991"/>
            </a:xfrm>
            <a:prstGeom prst="rect">
              <a:avLst/>
            </a:prstGeom>
          </p:spPr>
        </p:pic>
        <p:pic>
          <p:nvPicPr>
            <p:cNvPr name="Picture 6" id="6"/>
            <p:cNvPicPr>
              <a:picLocks noChangeAspect="true"/>
            </p:cNvPicPr>
            <p:nvPr/>
          </p:nvPicPr>
          <p:blipFill>
            <a:blip r:embed="rId5"/>
            <a:srcRect l="21714" t="0" r="21714" b="0"/>
            <a:stretch>
              <a:fillRect/>
            </a:stretch>
          </p:blipFill>
          <p:spPr>
            <a:xfrm flipH="false" flipV="false">
              <a:off x="0" y="4485991"/>
              <a:ext cx="3698838" cy="4358991"/>
            </a:xfrm>
            <a:prstGeom prst="rect">
              <a:avLst/>
            </a:prstGeom>
          </p:spPr>
        </p:pic>
        <p:pic>
          <p:nvPicPr>
            <p:cNvPr name="Picture 7" id="7"/>
            <p:cNvPicPr>
              <a:picLocks noChangeAspect="true"/>
            </p:cNvPicPr>
            <p:nvPr/>
          </p:nvPicPr>
          <p:blipFill>
            <a:blip r:embed="rId6"/>
            <a:srcRect l="20743" t="0" r="20743" b="0"/>
            <a:stretch>
              <a:fillRect/>
            </a:stretch>
          </p:blipFill>
          <p:spPr>
            <a:xfrm flipH="false" flipV="false">
              <a:off x="3825838" y="4485991"/>
              <a:ext cx="3825838" cy="4358991"/>
            </a:xfrm>
            <a:prstGeom prst="rect">
              <a:avLst/>
            </a:prstGeom>
          </p:spPr>
        </p:pic>
        <p:pic>
          <p:nvPicPr>
            <p:cNvPr name="Picture 8" id="8"/>
            <p:cNvPicPr>
              <a:picLocks noChangeAspect="true"/>
            </p:cNvPicPr>
            <p:nvPr/>
          </p:nvPicPr>
          <p:blipFill>
            <a:blip r:embed="rId7"/>
            <a:srcRect l="21714" t="0" r="21714" b="0"/>
            <a:stretch>
              <a:fillRect/>
            </a:stretch>
          </p:blipFill>
          <p:spPr>
            <a:xfrm flipH="false" flipV="false">
              <a:off x="7778676" y="4485991"/>
              <a:ext cx="3698838" cy="4358991"/>
            </a:xfrm>
            <a:prstGeom prst="rect">
              <a:avLst/>
            </a:prstGeom>
          </p:spPr>
        </p:pic>
      </p:grpSp>
      <p:grpSp>
        <p:nvGrpSpPr>
          <p:cNvPr name="Group 9" id="9"/>
          <p:cNvGrpSpPr/>
          <p:nvPr/>
        </p:nvGrpSpPr>
        <p:grpSpPr>
          <a:xfrm rot="0">
            <a:off x="15942420" y="-82826"/>
            <a:ext cx="3653622" cy="3164037"/>
            <a:chOff x="0" y="0"/>
            <a:chExt cx="6350000" cy="5499100"/>
          </a:xfrm>
        </p:grpSpPr>
        <p:sp>
          <p:nvSpPr>
            <p:cNvPr name="Freeform 10" id="10"/>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grpSp>
        <p:nvGrpSpPr>
          <p:cNvPr name="Group 11" id="11"/>
          <p:cNvGrpSpPr/>
          <p:nvPr/>
        </p:nvGrpSpPr>
        <p:grpSpPr>
          <a:xfrm rot="3610133">
            <a:off x="15443619" y="8493947"/>
            <a:ext cx="3760586" cy="3256667"/>
            <a:chOff x="0" y="0"/>
            <a:chExt cx="6350000" cy="5499100"/>
          </a:xfrm>
        </p:grpSpPr>
        <p:sp>
          <p:nvSpPr>
            <p:cNvPr name="Freeform 12" id="12"/>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grpSp>
        <p:nvGrpSpPr>
          <p:cNvPr name="Group 13" id="13"/>
          <p:cNvGrpSpPr>
            <a:grpSpLocks noChangeAspect="true"/>
          </p:cNvGrpSpPr>
          <p:nvPr/>
        </p:nvGrpSpPr>
        <p:grpSpPr>
          <a:xfrm rot="-10800000">
            <a:off x="14900214" y="-116254"/>
            <a:ext cx="3126135" cy="2707233"/>
            <a:chOff x="0" y="0"/>
            <a:chExt cx="6350000" cy="5499100"/>
          </a:xfrm>
        </p:grpSpPr>
        <p:sp>
          <p:nvSpPr>
            <p:cNvPr name="Freeform 14" id="14"/>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77797B">
                <a:alpha val="60000"/>
              </a:srgbClr>
            </a:solidFill>
          </p:spPr>
        </p:sp>
      </p:grpSp>
      <p:grpSp>
        <p:nvGrpSpPr>
          <p:cNvPr name="Group 15" id="15"/>
          <p:cNvGrpSpPr>
            <a:grpSpLocks noChangeAspect="true"/>
          </p:cNvGrpSpPr>
          <p:nvPr/>
        </p:nvGrpSpPr>
        <p:grpSpPr>
          <a:xfrm rot="-10800000">
            <a:off x="16797809" y="7700179"/>
            <a:ext cx="3126135" cy="2707233"/>
            <a:chOff x="0" y="0"/>
            <a:chExt cx="6350000" cy="5499100"/>
          </a:xfrm>
        </p:grpSpPr>
        <p:sp>
          <p:nvSpPr>
            <p:cNvPr name="Freeform 16" id="16"/>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77797B">
                <a:alpha val="60000"/>
              </a:srgbClr>
            </a:solidFill>
          </p:spPr>
        </p:sp>
      </p:grpSp>
      <p:sp>
        <p:nvSpPr>
          <p:cNvPr name="Freeform 17" id="17"/>
          <p:cNvSpPr/>
          <p:nvPr/>
        </p:nvSpPr>
        <p:spPr>
          <a:xfrm flipH="false" flipV="false" rot="0">
            <a:off x="1028700" y="698626"/>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8"/>
            <a:stretch>
              <a:fillRect l="0" t="0" r="0" b="0"/>
            </a:stretch>
          </a:blipFill>
        </p:spPr>
      </p:sp>
      <p:sp>
        <p:nvSpPr>
          <p:cNvPr name="TextBox 18" id="18"/>
          <p:cNvSpPr txBox="true"/>
          <p:nvPr/>
        </p:nvSpPr>
        <p:spPr>
          <a:xfrm rot="0">
            <a:off x="1028700" y="1812514"/>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Interior Finishes</a:t>
            </a:r>
          </a:p>
        </p:txBody>
      </p:sp>
      <p:sp>
        <p:nvSpPr>
          <p:cNvPr name="TextBox 19" id="19"/>
          <p:cNvSpPr txBox="true"/>
          <p:nvPr/>
        </p:nvSpPr>
        <p:spPr>
          <a:xfrm rot="0">
            <a:off x="1086236" y="3379376"/>
            <a:ext cx="5958573" cy="85131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CERAMIC TILE THROUGHT THE ENTIRE HOME</a:t>
            </a:r>
          </a:p>
        </p:txBody>
      </p:sp>
      <p:sp>
        <p:nvSpPr>
          <p:cNvPr name="TextBox 20" id="20"/>
          <p:cNvSpPr txBox="true"/>
          <p:nvPr/>
        </p:nvSpPr>
        <p:spPr>
          <a:xfrm rot="0">
            <a:off x="1086236" y="4646931"/>
            <a:ext cx="5790656" cy="85131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2 INCH QUARTZ COUNTERTOPS IN KITCHEN &amp; BATHS</a:t>
            </a:r>
          </a:p>
        </p:txBody>
      </p:sp>
      <p:sp>
        <p:nvSpPr>
          <p:cNvPr name="TextBox 21" id="21"/>
          <p:cNvSpPr txBox="true"/>
          <p:nvPr/>
        </p:nvSpPr>
        <p:spPr>
          <a:xfrm rot="0">
            <a:off x="1137758" y="7581869"/>
            <a:ext cx="5796247" cy="41316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2 TONED REAL WOOD CABINETS</a:t>
            </a:r>
          </a:p>
        </p:txBody>
      </p:sp>
      <p:sp>
        <p:nvSpPr>
          <p:cNvPr name="TextBox 22" id="22"/>
          <p:cNvSpPr txBox="true"/>
          <p:nvPr/>
        </p:nvSpPr>
        <p:spPr>
          <a:xfrm rot="0">
            <a:off x="1086236" y="5917343"/>
            <a:ext cx="6113509" cy="41316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LED LIGHTS IN THE TRAY CEILINGS</a:t>
            </a:r>
          </a:p>
        </p:txBody>
      </p:sp>
      <p:sp>
        <p:nvSpPr>
          <p:cNvPr name="TextBox 23" id="23"/>
          <p:cNvSpPr txBox="true"/>
          <p:nvPr/>
        </p:nvSpPr>
        <p:spPr>
          <a:xfrm rot="0">
            <a:off x="1086236" y="6749606"/>
            <a:ext cx="4602211" cy="41316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CEILING FANS</a:t>
            </a:r>
          </a:p>
        </p:txBody>
      </p:sp>
      <p:sp>
        <p:nvSpPr>
          <p:cNvPr name="TextBox 24" id="24"/>
          <p:cNvSpPr txBox="true"/>
          <p:nvPr/>
        </p:nvSpPr>
        <p:spPr>
          <a:xfrm rot="0">
            <a:off x="1137758" y="8414132"/>
            <a:ext cx="4602211" cy="413163"/>
          </a:xfrm>
          <a:prstGeom prst="rect">
            <a:avLst/>
          </a:prstGeom>
        </p:spPr>
        <p:txBody>
          <a:bodyPr anchor="t" rtlCol="false" tIns="0" lIns="0" bIns="0" rIns="0">
            <a:spAutoFit/>
          </a:bodyPr>
          <a:lstStyle/>
          <a:p>
            <a:pPr marL="536242" indent="-268121" lvl="1">
              <a:lnSpc>
                <a:spcPts val="3477"/>
              </a:lnSpc>
              <a:buFont typeface="Arial"/>
              <a:buChar char="•"/>
            </a:pPr>
            <a:r>
              <a:rPr lang="en-US" sz="2483">
                <a:solidFill>
                  <a:srgbClr val="050708"/>
                </a:solidFill>
                <a:latin typeface="Poppins Bold"/>
              </a:rPr>
              <a:t>PENDANT LIGHTS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103487" y="3198505"/>
            <a:ext cx="12760561" cy="2106607"/>
          </a:xfrm>
          <a:prstGeom prst="rect">
            <a:avLst/>
          </a:prstGeom>
        </p:spPr>
        <p:txBody>
          <a:bodyPr anchor="t" rtlCol="false" tIns="0" lIns="0" bIns="0" rIns="0">
            <a:spAutoFit/>
          </a:bodyPr>
          <a:lstStyle/>
          <a:p>
            <a:pPr algn="ctr">
              <a:lnSpc>
                <a:spcPts val="17106"/>
              </a:lnSpc>
            </a:pPr>
            <a:r>
              <a:rPr lang="en-US" sz="12578">
                <a:solidFill>
                  <a:srgbClr val="050708"/>
                </a:solidFill>
                <a:latin typeface="Poppins Bold"/>
              </a:rPr>
              <a:t>My New Rental</a:t>
            </a:r>
          </a:p>
        </p:txBody>
      </p:sp>
      <p:sp>
        <p:nvSpPr>
          <p:cNvPr name="TextBox 4" id="4"/>
          <p:cNvSpPr txBox="true"/>
          <p:nvPr/>
        </p:nvSpPr>
        <p:spPr>
          <a:xfrm rot="0">
            <a:off x="1709726" y="5704268"/>
            <a:ext cx="13835348" cy="2537544"/>
          </a:xfrm>
          <a:prstGeom prst="rect">
            <a:avLst/>
          </a:prstGeom>
        </p:spPr>
        <p:txBody>
          <a:bodyPr anchor="t" rtlCol="false" tIns="0" lIns="0" bIns="0" rIns="0">
            <a:spAutoFit/>
          </a:bodyPr>
          <a:lstStyle/>
          <a:p>
            <a:pPr algn="ctr">
              <a:lnSpc>
                <a:spcPts val="4006"/>
              </a:lnSpc>
            </a:pPr>
            <a:r>
              <a:rPr lang="en-US" sz="2801" spc="969">
                <a:solidFill>
                  <a:srgbClr val="050708"/>
                </a:solidFill>
                <a:latin typeface="Poppins Medium"/>
              </a:rPr>
              <a:t>OUR PROPERTY MANAGEMENT COMPANY HANDLES ALL OPERATIONS INTERNALLY, PROVIDING A HASSLE-FREE INVESTMENT EXPERIENCE. WE CURRENTLY MANAGE CLOSE TO 300 PROPERTIES, OUR PORTFOLIO CONTINUES TO EXPAND DAILY.</a:t>
            </a:r>
          </a:p>
        </p:txBody>
      </p:sp>
      <p:grpSp>
        <p:nvGrpSpPr>
          <p:cNvPr name="Group 5" id="5"/>
          <p:cNvGrpSpPr/>
          <p:nvPr/>
        </p:nvGrpSpPr>
        <p:grpSpPr>
          <a:xfrm rot="5400000">
            <a:off x="13474921" y="3413278"/>
            <a:ext cx="6503363" cy="3440297"/>
            <a:chOff x="0" y="0"/>
            <a:chExt cx="852330" cy="450885"/>
          </a:xfrm>
        </p:grpSpPr>
        <p:sp>
          <p:nvSpPr>
            <p:cNvPr name="Freeform 6" id="6"/>
            <p:cNvSpPr/>
            <p:nvPr/>
          </p:nvSpPr>
          <p:spPr>
            <a:xfrm flipH="false" flipV="false" rot="0">
              <a:off x="0" y="0"/>
              <a:ext cx="852330" cy="450885"/>
            </a:xfrm>
            <a:custGeom>
              <a:avLst/>
              <a:gdLst/>
              <a:ahLst/>
              <a:cxnLst/>
              <a:rect r="r" b="b" t="t" l="l"/>
              <a:pathLst>
                <a:path h="450885" w="852330">
                  <a:moveTo>
                    <a:pt x="426165" y="450885"/>
                  </a:moveTo>
                  <a:lnTo>
                    <a:pt x="852330" y="0"/>
                  </a:lnTo>
                  <a:lnTo>
                    <a:pt x="0" y="0"/>
                  </a:lnTo>
                  <a:lnTo>
                    <a:pt x="426165" y="450885"/>
                  </a:lnTo>
                  <a:close/>
                </a:path>
              </a:pathLst>
            </a:custGeom>
            <a:solidFill>
              <a:srgbClr val="001159"/>
            </a:solidFill>
          </p:spPr>
        </p:sp>
        <p:sp>
          <p:nvSpPr>
            <p:cNvPr name="TextBox 7" id="7"/>
            <p:cNvSpPr txBox="true"/>
            <p:nvPr/>
          </p:nvSpPr>
          <p:spPr>
            <a:xfrm>
              <a:off x="133176" y="-15419"/>
              <a:ext cx="585977" cy="256964"/>
            </a:xfrm>
            <a:prstGeom prst="rect">
              <a:avLst/>
            </a:prstGeom>
          </p:spPr>
          <p:txBody>
            <a:bodyPr anchor="ctr" rtlCol="false" tIns="50800" lIns="50800" bIns="50800" rIns="50800"/>
            <a:lstStyle/>
            <a:p>
              <a:pPr algn="ctr">
                <a:lnSpc>
                  <a:spcPts val="3535"/>
                </a:lnSpc>
              </a:pPr>
            </a:p>
          </p:txBody>
        </p:sp>
      </p:grpSp>
      <p:grpSp>
        <p:nvGrpSpPr>
          <p:cNvPr name="Group 8" id="8"/>
          <p:cNvGrpSpPr/>
          <p:nvPr/>
        </p:nvGrpSpPr>
        <p:grpSpPr>
          <a:xfrm rot="5400000">
            <a:off x="15650038" y="2188962"/>
            <a:ext cx="3016646" cy="1568770"/>
            <a:chOff x="0" y="0"/>
            <a:chExt cx="794508" cy="413174"/>
          </a:xfrm>
        </p:grpSpPr>
        <p:sp>
          <p:nvSpPr>
            <p:cNvPr name="Freeform 9" id="9"/>
            <p:cNvSpPr/>
            <p:nvPr/>
          </p:nvSpPr>
          <p:spPr>
            <a:xfrm flipH="false" flipV="false" rot="0">
              <a:off x="0" y="0"/>
              <a:ext cx="794508" cy="413174"/>
            </a:xfrm>
            <a:custGeom>
              <a:avLst/>
              <a:gdLst/>
              <a:ahLst/>
              <a:cxnLst/>
              <a:rect r="r" b="b" t="t" l="l"/>
              <a:pathLst>
                <a:path h="413174" w="794508">
                  <a:moveTo>
                    <a:pt x="397254" y="413174"/>
                  </a:moveTo>
                  <a:lnTo>
                    <a:pt x="794508" y="0"/>
                  </a:lnTo>
                  <a:lnTo>
                    <a:pt x="0" y="0"/>
                  </a:lnTo>
                  <a:lnTo>
                    <a:pt x="397254" y="413174"/>
                  </a:lnTo>
                  <a:close/>
                </a:path>
              </a:pathLst>
            </a:custGeom>
            <a:solidFill>
              <a:srgbClr val="77797B"/>
            </a:solidFill>
          </p:spPr>
        </p:sp>
        <p:sp>
          <p:nvSpPr>
            <p:cNvPr name="TextBox 10" id="10"/>
            <p:cNvSpPr txBox="true"/>
            <p:nvPr/>
          </p:nvSpPr>
          <p:spPr>
            <a:xfrm>
              <a:off x="124142" y="-18113"/>
              <a:ext cx="546224" cy="239456"/>
            </a:xfrm>
            <a:prstGeom prst="rect">
              <a:avLst/>
            </a:prstGeom>
          </p:spPr>
          <p:txBody>
            <a:bodyPr anchor="ctr" rtlCol="false" tIns="50800" lIns="50800" bIns="50800" rIns="50800"/>
            <a:lstStyle/>
            <a:p>
              <a:pPr algn="ctr">
                <a:lnSpc>
                  <a:spcPts val="3535"/>
                </a:lnSpc>
              </a:pPr>
            </a:p>
          </p:txBody>
        </p:sp>
      </p:grpSp>
      <p:grpSp>
        <p:nvGrpSpPr>
          <p:cNvPr name="Group 11" id="11"/>
          <p:cNvGrpSpPr/>
          <p:nvPr/>
        </p:nvGrpSpPr>
        <p:grpSpPr>
          <a:xfrm rot="5400000">
            <a:off x="17171929" y="7733726"/>
            <a:ext cx="2032976" cy="1016173"/>
            <a:chOff x="0" y="0"/>
            <a:chExt cx="794508" cy="397131"/>
          </a:xfrm>
        </p:grpSpPr>
        <p:sp>
          <p:nvSpPr>
            <p:cNvPr name="Freeform 12" id="12"/>
            <p:cNvSpPr/>
            <p:nvPr/>
          </p:nvSpPr>
          <p:spPr>
            <a:xfrm flipH="false" flipV="false" rot="0">
              <a:off x="0" y="0"/>
              <a:ext cx="794508" cy="397131"/>
            </a:xfrm>
            <a:custGeom>
              <a:avLst/>
              <a:gdLst/>
              <a:ahLst/>
              <a:cxnLst/>
              <a:rect r="r" b="b" t="t" l="l"/>
              <a:pathLst>
                <a:path h="397131" w="794508">
                  <a:moveTo>
                    <a:pt x="397254" y="397131"/>
                  </a:moveTo>
                  <a:lnTo>
                    <a:pt x="794508" y="0"/>
                  </a:lnTo>
                  <a:lnTo>
                    <a:pt x="0" y="0"/>
                  </a:lnTo>
                  <a:lnTo>
                    <a:pt x="397254" y="397131"/>
                  </a:lnTo>
                  <a:close/>
                </a:path>
              </a:pathLst>
            </a:custGeom>
            <a:solidFill>
              <a:srgbClr val="77797B"/>
            </a:solidFill>
          </p:spPr>
        </p:sp>
        <p:sp>
          <p:nvSpPr>
            <p:cNvPr name="TextBox 13" id="13"/>
            <p:cNvSpPr txBox="true"/>
            <p:nvPr/>
          </p:nvSpPr>
          <p:spPr>
            <a:xfrm>
              <a:off x="124142" y="-19259"/>
              <a:ext cx="546224" cy="232007"/>
            </a:xfrm>
            <a:prstGeom prst="rect">
              <a:avLst/>
            </a:prstGeom>
          </p:spPr>
          <p:txBody>
            <a:bodyPr anchor="ctr" rtlCol="false" tIns="50800" lIns="50800" bIns="50800" rIns="50800"/>
            <a:lstStyle/>
            <a:p>
              <a:pPr algn="ctr">
                <a:lnSpc>
                  <a:spcPts val="3535"/>
                </a:lnSpc>
              </a:pPr>
            </a:p>
          </p:txBody>
        </p:sp>
      </p:grpSp>
      <p:grpSp>
        <p:nvGrpSpPr>
          <p:cNvPr name="Group 14" id="14"/>
          <p:cNvGrpSpPr/>
          <p:nvPr/>
        </p:nvGrpSpPr>
        <p:grpSpPr>
          <a:xfrm rot="5400000">
            <a:off x="14146074" y="2783289"/>
            <a:ext cx="781705" cy="429727"/>
            <a:chOff x="0" y="0"/>
            <a:chExt cx="311395" cy="171183"/>
          </a:xfrm>
        </p:grpSpPr>
        <p:sp>
          <p:nvSpPr>
            <p:cNvPr name="Freeform 15" id="15"/>
            <p:cNvSpPr/>
            <p:nvPr/>
          </p:nvSpPr>
          <p:spPr>
            <a:xfrm flipH="false" flipV="false" rot="0">
              <a:off x="0" y="0"/>
              <a:ext cx="311395" cy="171183"/>
            </a:xfrm>
            <a:custGeom>
              <a:avLst/>
              <a:gdLst/>
              <a:ahLst/>
              <a:cxnLst/>
              <a:rect r="r" b="b" t="t" l="l"/>
              <a:pathLst>
                <a:path h="171183" w="311395">
                  <a:moveTo>
                    <a:pt x="155697" y="171183"/>
                  </a:moveTo>
                  <a:lnTo>
                    <a:pt x="311395" y="0"/>
                  </a:lnTo>
                  <a:lnTo>
                    <a:pt x="0" y="0"/>
                  </a:lnTo>
                  <a:lnTo>
                    <a:pt x="155697" y="171183"/>
                  </a:lnTo>
                  <a:close/>
                </a:path>
              </a:pathLst>
            </a:custGeom>
            <a:solidFill>
              <a:srgbClr val="001159"/>
            </a:solidFill>
          </p:spPr>
        </p:sp>
        <p:sp>
          <p:nvSpPr>
            <p:cNvPr name="TextBox 16" id="16"/>
            <p:cNvSpPr txBox="true"/>
            <p:nvPr/>
          </p:nvSpPr>
          <p:spPr>
            <a:xfrm>
              <a:off x="48655" y="-35398"/>
              <a:ext cx="214084" cy="127103"/>
            </a:xfrm>
            <a:prstGeom prst="rect">
              <a:avLst/>
            </a:prstGeom>
          </p:spPr>
          <p:txBody>
            <a:bodyPr anchor="ctr" rtlCol="false" tIns="50800" lIns="50800" bIns="50800" rIns="50800"/>
            <a:lstStyle/>
            <a:p>
              <a:pPr algn="ctr">
                <a:lnSpc>
                  <a:spcPts val="3535"/>
                </a:lnSpc>
              </a:pPr>
            </a:p>
          </p:txBody>
        </p:sp>
      </p:grpSp>
      <p:sp>
        <p:nvSpPr>
          <p:cNvPr name="AutoShape 17" id="17"/>
          <p:cNvSpPr/>
          <p:nvPr/>
        </p:nvSpPr>
        <p:spPr>
          <a:xfrm rot="-2613727">
            <a:off x="15778110" y="1556529"/>
            <a:ext cx="2198337" cy="0"/>
          </a:xfrm>
          <a:prstGeom prst="line">
            <a:avLst/>
          </a:prstGeom>
          <a:ln cap="flat" w="19050">
            <a:solidFill>
              <a:srgbClr val="77797B"/>
            </a:solidFill>
            <a:prstDash val="solid"/>
            <a:headEnd type="none" len="sm" w="sm"/>
            <a:tailEnd type="none" len="sm" w="sm"/>
          </a:ln>
        </p:spPr>
      </p:sp>
      <p:sp>
        <p:nvSpPr>
          <p:cNvPr name="AutoShape 18" id="18"/>
          <p:cNvSpPr/>
          <p:nvPr/>
        </p:nvSpPr>
        <p:spPr>
          <a:xfrm rot="-2613727">
            <a:off x="14044997" y="2229408"/>
            <a:ext cx="2198337" cy="0"/>
          </a:xfrm>
          <a:prstGeom prst="line">
            <a:avLst/>
          </a:prstGeom>
          <a:ln cap="flat" w="19050">
            <a:solidFill>
              <a:srgbClr val="001159"/>
            </a:solidFill>
            <a:prstDash val="solid"/>
            <a:headEnd type="none" len="sm" w="sm"/>
            <a:tailEnd type="none" len="sm" w="sm"/>
          </a:ln>
        </p:spPr>
      </p:sp>
      <p:sp>
        <p:nvSpPr>
          <p:cNvPr name="Freeform 19" id="19"/>
          <p:cNvSpPr/>
          <p:nvPr/>
        </p:nvSpPr>
        <p:spPr>
          <a:xfrm flipH="false" flipV="false" rot="0">
            <a:off x="1028700" y="698626"/>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616553"/>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3"/>
            <a:stretch>
              <a:fillRect l="0" t="0" r="0" b="0"/>
            </a:stretch>
          </a:blipFill>
        </p:spPr>
      </p:sp>
      <p:sp>
        <p:nvSpPr>
          <p:cNvPr name="TextBox 4" id="4"/>
          <p:cNvSpPr txBox="true"/>
          <p:nvPr/>
        </p:nvSpPr>
        <p:spPr>
          <a:xfrm rot="0">
            <a:off x="1028700" y="1812514"/>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Our Services</a:t>
            </a:r>
          </a:p>
        </p:txBody>
      </p:sp>
      <p:sp>
        <p:nvSpPr>
          <p:cNvPr name="TextBox 5" id="5"/>
          <p:cNvSpPr txBox="true"/>
          <p:nvPr/>
        </p:nvSpPr>
        <p:spPr>
          <a:xfrm rot="0">
            <a:off x="1251576" y="3779410"/>
            <a:ext cx="7267456" cy="312851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RENT COLLECTION</a:t>
            </a:r>
          </a:p>
          <a:p>
            <a:pPr marL="561336" indent="-280668" lvl="1">
              <a:lnSpc>
                <a:spcPts val="3535"/>
              </a:lnSpc>
              <a:buFont typeface="Arial"/>
              <a:buChar char="•"/>
            </a:pPr>
            <a:r>
              <a:rPr lang="en-US" sz="2599">
                <a:solidFill>
                  <a:srgbClr val="050708"/>
                </a:solidFill>
                <a:latin typeface="Poppins Bold Bold"/>
              </a:rPr>
              <a:t>Preparation of Monthly Financial &amp; Year End Statements </a:t>
            </a:r>
          </a:p>
          <a:p>
            <a:pPr marL="561336" indent="-280668" lvl="1">
              <a:lnSpc>
                <a:spcPts val="3535"/>
              </a:lnSpc>
              <a:buFont typeface="Arial"/>
              <a:buChar char="•"/>
            </a:pPr>
            <a:r>
              <a:rPr lang="en-US" sz="2599">
                <a:solidFill>
                  <a:srgbClr val="050708"/>
                </a:solidFill>
                <a:latin typeface="Poppins Bold Bold"/>
              </a:rPr>
              <a:t>Coordination of Maintenance and/or Warranty Issues</a:t>
            </a:r>
          </a:p>
          <a:p>
            <a:pPr marL="561336" indent="-280668" lvl="1">
              <a:lnSpc>
                <a:spcPts val="3535"/>
              </a:lnSpc>
              <a:buFont typeface="Arial"/>
              <a:buChar char="•"/>
            </a:pPr>
            <a:r>
              <a:rPr lang="en-US" sz="2599">
                <a:solidFill>
                  <a:srgbClr val="050708"/>
                </a:solidFill>
                <a:latin typeface="Poppins Bold Bold"/>
              </a:rPr>
              <a:t>Credit and Criminal Tenant Screenings</a:t>
            </a:r>
          </a:p>
        </p:txBody>
      </p:sp>
      <p:sp>
        <p:nvSpPr>
          <p:cNvPr name="TextBox 6" id="6"/>
          <p:cNvSpPr txBox="true"/>
          <p:nvPr/>
        </p:nvSpPr>
        <p:spPr>
          <a:xfrm rot="0">
            <a:off x="9144000" y="3779410"/>
            <a:ext cx="7231612" cy="312851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PRE-OCCUPANCY PHOTOS</a:t>
            </a:r>
            <a:r>
              <a:rPr lang="en-US" sz="2599">
                <a:solidFill>
                  <a:srgbClr val="050708"/>
                </a:solidFill>
                <a:latin typeface="Poppins Bold Bold"/>
              </a:rPr>
              <a:t> </a:t>
            </a:r>
          </a:p>
          <a:p>
            <a:pPr marL="561336" indent="-280668" lvl="1">
              <a:lnSpc>
                <a:spcPts val="3535"/>
              </a:lnSpc>
              <a:buFont typeface="Arial"/>
              <a:buChar char="•"/>
            </a:pPr>
            <a:r>
              <a:rPr lang="en-US" sz="2599">
                <a:solidFill>
                  <a:srgbClr val="050708"/>
                </a:solidFill>
                <a:latin typeface="Poppins Bold Bold"/>
              </a:rPr>
              <a:t>INTERIOR AND EXTERIOR INSPECTIONS</a:t>
            </a:r>
          </a:p>
          <a:p>
            <a:pPr marL="561336" indent="-280668" lvl="1">
              <a:lnSpc>
                <a:spcPts val="3535"/>
              </a:lnSpc>
              <a:buFont typeface="Arial"/>
              <a:buChar char="•"/>
            </a:pPr>
            <a:r>
              <a:rPr lang="en-US" sz="2599">
                <a:solidFill>
                  <a:srgbClr val="050708"/>
                </a:solidFill>
                <a:latin typeface="Poppins Bold Bold"/>
              </a:rPr>
              <a:t>ALL-INCLUSIVE WEBSITE</a:t>
            </a:r>
          </a:p>
          <a:p>
            <a:pPr marL="561336" indent="-280668" lvl="1">
              <a:lnSpc>
                <a:spcPts val="3535"/>
              </a:lnSpc>
              <a:buFont typeface="Arial"/>
              <a:buChar char="•"/>
            </a:pPr>
            <a:r>
              <a:rPr lang="en-US" sz="2599">
                <a:solidFill>
                  <a:srgbClr val="050708"/>
                </a:solidFill>
                <a:latin typeface="Poppins Bold Bold"/>
              </a:rPr>
              <a:t>E-Mail Communications</a:t>
            </a:r>
          </a:p>
          <a:p>
            <a:pPr marL="561336" indent="-280668" lvl="1">
              <a:lnSpc>
                <a:spcPts val="3535"/>
              </a:lnSpc>
              <a:buFont typeface="Arial"/>
              <a:buChar char="•"/>
            </a:pPr>
            <a:r>
              <a:rPr lang="en-US" sz="2599">
                <a:solidFill>
                  <a:srgbClr val="050708"/>
                </a:solidFill>
                <a:latin typeface="Poppins Bold Bold"/>
              </a:rPr>
              <a:t>Leasing Services </a:t>
            </a:r>
          </a:p>
          <a:p>
            <a:pPr marL="561336" indent="-280668" lvl="1">
              <a:lnSpc>
                <a:spcPts val="3535"/>
              </a:lnSpc>
              <a:buFont typeface="Arial"/>
              <a:buChar char="•"/>
            </a:pPr>
            <a:r>
              <a:rPr lang="en-US" sz="2599">
                <a:solidFill>
                  <a:srgbClr val="050708"/>
                </a:solidFill>
                <a:latin typeface="Poppins Bold Bold"/>
              </a:rPr>
              <a:t>Marketing Program</a:t>
            </a:r>
          </a:p>
          <a:p>
            <a:pPr marL="561336" indent="-280668" lvl="1">
              <a:lnSpc>
                <a:spcPts val="3535"/>
              </a:lnSpc>
              <a:buFont typeface="Arial"/>
              <a:buChar char="•"/>
            </a:pPr>
            <a:r>
              <a:rPr lang="en-US" sz="2599">
                <a:solidFill>
                  <a:srgbClr val="050708"/>
                </a:solidFill>
                <a:latin typeface="Poppins Bold Bold"/>
              </a:rPr>
              <a:t>Optional Direct Deposit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103487" y="3984874"/>
            <a:ext cx="12760561" cy="2106607"/>
          </a:xfrm>
          <a:prstGeom prst="rect">
            <a:avLst/>
          </a:prstGeom>
        </p:spPr>
        <p:txBody>
          <a:bodyPr anchor="t" rtlCol="false" tIns="0" lIns="0" bIns="0" rIns="0">
            <a:spAutoFit/>
          </a:bodyPr>
          <a:lstStyle/>
          <a:p>
            <a:pPr algn="ctr">
              <a:lnSpc>
                <a:spcPts val="17106"/>
              </a:lnSpc>
            </a:pPr>
            <a:r>
              <a:rPr lang="en-US" sz="12578">
                <a:solidFill>
                  <a:srgbClr val="050708"/>
                </a:solidFill>
                <a:latin typeface="Poppins Bold"/>
              </a:rPr>
              <a:t>Questions?</a:t>
            </a:r>
          </a:p>
        </p:txBody>
      </p:sp>
      <p:grpSp>
        <p:nvGrpSpPr>
          <p:cNvPr name="Group 4" id="4"/>
          <p:cNvGrpSpPr/>
          <p:nvPr/>
        </p:nvGrpSpPr>
        <p:grpSpPr>
          <a:xfrm rot="5400000">
            <a:off x="13474921" y="3413278"/>
            <a:ext cx="6503363" cy="3440297"/>
            <a:chOff x="0" y="0"/>
            <a:chExt cx="852330" cy="450885"/>
          </a:xfrm>
        </p:grpSpPr>
        <p:sp>
          <p:nvSpPr>
            <p:cNvPr name="Freeform 5" id="5"/>
            <p:cNvSpPr/>
            <p:nvPr/>
          </p:nvSpPr>
          <p:spPr>
            <a:xfrm flipH="false" flipV="false" rot="0">
              <a:off x="0" y="0"/>
              <a:ext cx="852330" cy="450885"/>
            </a:xfrm>
            <a:custGeom>
              <a:avLst/>
              <a:gdLst/>
              <a:ahLst/>
              <a:cxnLst/>
              <a:rect r="r" b="b" t="t" l="l"/>
              <a:pathLst>
                <a:path h="450885" w="852330">
                  <a:moveTo>
                    <a:pt x="426165" y="450885"/>
                  </a:moveTo>
                  <a:lnTo>
                    <a:pt x="852330" y="0"/>
                  </a:lnTo>
                  <a:lnTo>
                    <a:pt x="0" y="0"/>
                  </a:lnTo>
                  <a:lnTo>
                    <a:pt x="426165" y="450885"/>
                  </a:lnTo>
                  <a:close/>
                </a:path>
              </a:pathLst>
            </a:custGeom>
            <a:solidFill>
              <a:srgbClr val="001159"/>
            </a:solidFill>
          </p:spPr>
        </p:sp>
        <p:sp>
          <p:nvSpPr>
            <p:cNvPr name="TextBox 6" id="6"/>
            <p:cNvSpPr txBox="true"/>
            <p:nvPr/>
          </p:nvSpPr>
          <p:spPr>
            <a:xfrm>
              <a:off x="133176" y="-15419"/>
              <a:ext cx="585977" cy="256964"/>
            </a:xfrm>
            <a:prstGeom prst="rect">
              <a:avLst/>
            </a:prstGeom>
          </p:spPr>
          <p:txBody>
            <a:bodyPr anchor="ctr" rtlCol="false" tIns="50800" lIns="50800" bIns="50800" rIns="50800"/>
            <a:lstStyle/>
            <a:p>
              <a:pPr algn="ctr">
                <a:lnSpc>
                  <a:spcPts val="3535"/>
                </a:lnSpc>
              </a:pPr>
            </a:p>
          </p:txBody>
        </p:sp>
      </p:grpSp>
      <p:grpSp>
        <p:nvGrpSpPr>
          <p:cNvPr name="Group 7" id="7"/>
          <p:cNvGrpSpPr/>
          <p:nvPr/>
        </p:nvGrpSpPr>
        <p:grpSpPr>
          <a:xfrm rot="5400000">
            <a:off x="15650038" y="2188962"/>
            <a:ext cx="3016646" cy="1568770"/>
            <a:chOff x="0" y="0"/>
            <a:chExt cx="794508" cy="413174"/>
          </a:xfrm>
        </p:grpSpPr>
        <p:sp>
          <p:nvSpPr>
            <p:cNvPr name="Freeform 8" id="8"/>
            <p:cNvSpPr/>
            <p:nvPr/>
          </p:nvSpPr>
          <p:spPr>
            <a:xfrm flipH="false" flipV="false" rot="0">
              <a:off x="0" y="0"/>
              <a:ext cx="794508" cy="413174"/>
            </a:xfrm>
            <a:custGeom>
              <a:avLst/>
              <a:gdLst/>
              <a:ahLst/>
              <a:cxnLst/>
              <a:rect r="r" b="b" t="t" l="l"/>
              <a:pathLst>
                <a:path h="413174" w="794508">
                  <a:moveTo>
                    <a:pt x="397254" y="413174"/>
                  </a:moveTo>
                  <a:lnTo>
                    <a:pt x="794508" y="0"/>
                  </a:lnTo>
                  <a:lnTo>
                    <a:pt x="0" y="0"/>
                  </a:lnTo>
                  <a:lnTo>
                    <a:pt x="397254" y="413174"/>
                  </a:lnTo>
                  <a:close/>
                </a:path>
              </a:pathLst>
            </a:custGeom>
            <a:solidFill>
              <a:srgbClr val="77797B"/>
            </a:solidFill>
          </p:spPr>
        </p:sp>
        <p:sp>
          <p:nvSpPr>
            <p:cNvPr name="TextBox 9" id="9"/>
            <p:cNvSpPr txBox="true"/>
            <p:nvPr/>
          </p:nvSpPr>
          <p:spPr>
            <a:xfrm>
              <a:off x="124142" y="-18113"/>
              <a:ext cx="546224" cy="239456"/>
            </a:xfrm>
            <a:prstGeom prst="rect">
              <a:avLst/>
            </a:prstGeom>
          </p:spPr>
          <p:txBody>
            <a:bodyPr anchor="ctr" rtlCol="false" tIns="50800" lIns="50800" bIns="50800" rIns="50800"/>
            <a:lstStyle/>
            <a:p>
              <a:pPr algn="ctr">
                <a:lnSpc>
                  <a:spcPts val="3535"/>
                </a:lnSpc>
              </a:pPr>
            </a:p>
          </p:txBody>
        </p:sp>
      </p:grpSp>
      <p:grpSp>
        <p:nvGrpSpPr>
          <p:cNvPr name="Group 10" id="10"/>
          <p:cNvGrpSpPr/>
          <p:nvPr/>
        </p:nvGrpSpPr>
        <p:grpSpPr>
          <a:xfrm rot="5400000">
            <a:off x="17171929" y="7733726"/>
            <a:ext cx="2032976" cy="1016173"/>
            <a:chOff x="0" y="0"/>
            <a:chExt cx="794508" cy="397131"/>
          </a:xfrm>
        </p:grpSpPr>
        <p:sp>
          <p:nvSpPr>
            <p:cNvPr name="Freeform 11" id="11"/>
            <p:cNvSpPr/>
            <p:nvPr/>
          </p:nvSpPr>
          <p:spPr>
            <a:xfrm flipH="false" flipV="false" rot="0">
              <a:off x="0" y="0"/>
              <a:ext cx="794508" cy="397131"/>
            </a:xfrm>
            <a:custGeom>
              <a:avLst/>
              <a:gdLst/>
              <a:ahLst/>
              <a:cxnLst/>
              <a:rect r="r" b="b" t="t" l="l"/>
              <a:pathLst>
                <a:path h="397131" w="794508">
                  <a:moveTo>
                    <a:pt x="397254" y="397131"/>
                  </a:moveTo>
                  <a:lnTo>
                    <a:pt x="794508" y="0"/>
                  </a:lnTo>
                  <a:lnTo>
                    <a:pt x="0" y="0"/>
                  </a:lnTo>
                  <a:lnTo>
                    <a:pt x="397254" y="397131"/>
                  </a:lnTo>
                  <a:close/>
                </a:path>
              </a:pathLst>
            </a:custGeom>
            <a:solidFill>
              <a:srgbClr val="77797B"/>
            </a:solidFill>
          </p:spPr>
        </p:sp>
        <p:sp>
          <p:nvSpPr>
            <p:cNvPr name="TextBox 12" id="12"/>
            <p:cNvSpPr txBox="true"/>
            <p:nvPr/>
          </p:nvSpPr>
          <p:spPr>
            <a:xfrm>
              <a:off x="124142" y="-19259"/>
              <a:ext cx="546224" cy="232007"/>
            </a:xfrm>
            <a:prstGeom prst="rect">
              <a:avLst/>
            </a:prstGeom>
          </p:spPr>
          <p:txBody>
            <a:bodyPr anchor="ctr" rtlCol="false" tIns="50800" lIns="50800" bIns="50800" rIns="50800"/>
            <a:lstStyle/>
            <a:p>
              <a:pPr algn="ctr">
                <a:lnSpc>
                  <a:spcPts val="3535"/>
                </a:lnSpc>
              </a:pPr>
            </a:p>
          </p:txBody>
        </p:sp>
      </p:grpSp>
      <p:grpSp>
        <p:nvGrpSpPr>
          <p:cNvPr name="Group 13" id="13"/>
          <p:cNvGrpSpPr/>
          <p:nvPr/>
        </p:nvGrpSpPr>
        <p:grpSpPr>
          <a:xfrm rot="5400000">
            <a:off x="14146074" y="2783289"/>
            <a:ext cx="781705" cy="429727"/>
            <a:chOff x="0" y="0"/>
            <a:chExt cx="311395" cy="171183"/>
          </a:xfrm>
        </p:grpSpPr>
        <p:sp>
          <p:nvSpPr>
            <p:cNvPr name="Freeform 14" id="14"/>
            <p:cNvSpPr/>
            <p:nvPr/>
          </p:nvSpPr>
          <p:spPr>
            <a:xfrm flipH="false" flipV="false" rot="0">
              <a:off x="0" y="0"/>
              <a:ext cx="311395" cy="171183"/>
            </a:xfrm>
            <a:custGeom>
              <a:avLst/>
              <a:gdLst/>
              <a:ahLst/>
              <a:cxnLst/>
              <a:rect r="r" b="b" t="t" l="l"/>
              <a:pathLst>
                <a:path h="171183" w="311395">
                  <a:moveTo>
                    <a:pt x="155697" y="171183"/>
                  </a:moveTo>
                  <a:lnTo>
                    <a:pt x="311395" y="0"/>
                  </a:lnTo>
                  <a:lnTo>
                    <a:pt x="0" y="0"/>
                  </a:lnTo>
                  <a:lnTo>
                    <a:pt x="155697" y="171183"/>
                  </a:lnTo>
                  <a:close/>
                </a:path>
              </a:pathLst>
            </a:custGeom>
            <a:solidFill>
              <a:srgbClr val="001159"/>
            </a:solidFill>
          </p:spPr>
        </p:sp>
        <p:sp>
          <p:nvSpPr>
            <p:cNvPr name="TextBox 15" id="15"/>
            <p:cNvSpPr txBox="true"/>
            <p:nvPr/>
          </p:nvSpPr>
          <p:spPr>
            <a:xfrm>
              <a:off x="48655" y="-35398"/>
              <a:ext cx="214084" cy="127103"/>
            </a:xfrm>
            <a:prstGeom prst="rect">
              <a:avLst/>
            </a:prstGeom>
          </p:spPr>
          <p:txBody>
            <a:bodyPr anchor="ctr" rtlCol="false" tIns="50800" lIns="50800" bIns="50800" rIns="50800"/>
            <a:lstStyle/>
            <a:p>
              <a:pPr algn="ctr">
                <a:lnSpc>
                  <a:spcPts val="3535"/>
                </a:lnSpc>
              </a:pPr>
            </a:p>
          </p:txBody>
        </p:sp>
      </p:grpSp>
      <p:sp>
        <p:nvSpPr>
          <p:cNvPr name="AutoShape 16" id="16"/>
          <p:cNvSpPr/>
          <p:nvPr/>
        </p:nvSpPr>
        <p:spPr>
          <a:xfrm rot="-2613727">
            <a:off x="15778110" y="1556529"/>
            <a:ext cx="2198337" cy="0"/>
          </a:xfrm>
          <a:prstGeom prst="line">
            <a:avLst/>
          </a:prstGeom>
          <a:ln cap="flat" w="19050">
            <a:solidFill>
              <a:srgbClr val="77797B"/>
            </a:solidFill>
            <a:prstDash val="solid"/>
            <a:headEnd type="none" len="sm" w="sm"/>
            <a:tailEnd type="none" len="sm" w="sm"/>
          </a:ln>
        </p:spPr>
      </p:sp>
      <p:sp>
        <p:nvSpPr>
          <p:cNvPr name="AutoShape 17" id="17"/>
          <p:cNvSpPr/>
          <p:nvPr/>
        </p:nvSpPr>
        <p:spPr>
          <a:xfrm rot="-2613727">
            <a:off x="14044997" y="2229408"/>
            <a:ext cx="2198337" cy="0"/>
          </a:xfrm>
          <a:prstGeom prst="line">
            <a:avLst/>
          </a:prstGeom>
          <a:ln cap="flat" w="19050">
            <a:solidFill>
              <a:srgbClr val="001159"/>
            </a:solidFill>
            <a:prstDash val="solid"/>
            <a:headEnd type="none" len="sm" w="sm"/>
            <a:tailEnd type="none" len="sm" w="sm"/>
          </a:ln>
        </p:spPr>
      </p:sp>
      <p:sp>
        <p:nvSpPr>
          <p:cNvPr name="Freeform 18" id="18"/>
          <p:cNvSpPr/>
          <p:nvPr/>
        </p:nvSpPr>
        <p:spPr>
          <a:xfrm flipH="false" flipV="false" rot="0">
            <a:off x="1028700" y="698626"/>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616553"/>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3"/>
            <a:stretch>
              <a:fillRect l="0" t="0" r="0" b="0"/>
            </a:stretch>
          </a:blipFill>
        </p:spPr>
      </p:sp>
      <p:sp>
        <p:nvSpPr>
          <p:cNvPr name="TextBox 4" id="4"/>
          <p:cNvSpPr txBox="true"/>
          <p:nvPr/>
        </p:nvSpPr>
        <p:spPr>
          <a:xfrm rot="0">
            <a:off x="1028700" y="1812514"/>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Overview</a:t>
            </a:r>
          </a:p>
        </p:txBody>
      </p:sp>
      <p:sp>
        <p:nvSpPr>
          <p:cNvPr name="TextBox 5" id="5"/>
          <p:cNvSpPr txBox="true"/>
          <p:nvPr/>
        </p:nvSpPr>
        <p:spPr>
          <a:xfrm rot="0">
            <a:off x="1144045" y="4828224"/>
            <a:ext cx="15708588" cy="44246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NORTH PORT, FL - AREA, WHO’S MOVING TO NORTH PORT, WHAT IS COMING TO THE AREA</a:t>
            </a:r>
          </a:p>
        </p:txBody>
      </p:sp>
      <p:sp>
        <p:nvSpPr>
          <p:cNvPr name="TextBox 6" id="6"/>
          <p:cNvSpPr txBox="true"/>
          <p:nvPr/>
        </p:nvSpPr>
        <p:spPr>
          <a:xfrm rot="0">
            <a:off x="1144045" y="3528506"/>
            <a:ext cx="3109616" cy="44246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WHO WE ARE</a:t>
            </a:r>
          </a:p>
        </p:txBody>
      </p:sp>
      <p:sp>
        <p:nvSpPr>
          <p:cNvPr name="TextBox 7" id="7"/>
          <p:cNvSpPr txBox="true"/>
          <p:nvPr/>
        </p:nvSpPr>
        <p:spPr>
          <a:xfrm rot="0">
            <a:off x="1144045" y="6256689"/>
            <a:ext cx="9507672" cy="44246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OUR CONSTRUCTION METHODOLOGY</a:t>
            </a:r>
          </a:p>
        </p:txBody>
      </p:sp>
      <p:sp>
        <p:nvSpPr>
          <p:cNvPr name="TextBox 8" id="8"/>
          <p:cNvSpPr txBox="true"/>
          <p:nvPr/>
        </p:nvSpPr>
        <p:spPr>
          <a:xfrm rot="0">
            <a:off x="1028700" y="8960003"/>
            <a:ext cx="3109616" cy="44246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QUESTIONS</a:t>
            </a:r>
          </a:p>
        </p:txBody>
      </p:sp>
      <p:sp>
        <p:nvSpPr>
          <p:cNvPr name="TextBox 9" id="9"/>
          <p:cNvSpPr txBox="true"/>
          <p:nvPr/>
        </p:nvSpPr>
        <p:spPr>
          <a:xfrm rot="0">
            <a:off x="1144045" y="7660285"/>
            <a:ext cx="10441962" cy="442468"/>
          </a:xfrm>
          <a:prstGeom prst="rect">
            <a:avLst/>
          </a:prstGeom>
        </p:spPr>
        <p:txBody>
          <a:bodyPr anchor="t" rtlCol="false" tIns="0" lIns="0" bIns="0" rIns="0">
            <a:spAutoFit/>
          </a:bodyPr>
          <a:lstStyle/>
          <a:p>
            <a:pPr marL="561336" indent="-280668" lvl="1">
              <a:lnSpc>
                <a:spcPts val="3535"/>
              </a:lnSpc>
              <a:buFont typeface="Arial"/>
              <a:buChar char="•"/>
            </a:pPr>
            <a:r>
              <a:rPr lang="en-US" sz="2599">
                <a:solidFill>
                  <a:srgbClr val="050708"/>
                </a:solidFill>
                <a:latin typeface="Poppins Bold Bold"/>
              </a:rPr>
              <a:t>MY NEW RENTAL- PROPERTY MANAGEMENT / BROKERAGE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191023">
            <a:off x="9686817" y="5077002"/>
            <a:ext cx="11554346" cy="1043866"/>
          </a:xfrm>
          <a:custGeom>
            <a:avLst/>
            <a:gdLst/>
            <a:ahLst/>
            <a:cxnLst/>
            <a:rect r="r" b="b" t="t" l="l"/>
            <a:pathLst>
              <a:path h="1043866" w="11554346">
                <a:moveTo>
                  <a:pt x="0" y="0"/>
                </a:moveTo>
                <a:lnTo>
                  <a:pt x="11554346" y="0"/>
                </a:lnTo>
                <a:lnTo>
                  <a:pt x="11554346" y="1043866"/>
                </a:lnTo>
                <a:lnTo>
                  <a:pt x="0" y="1043866"/>
                </a:lnTo>
                <a:lnTo>
                  <a:pt x="0" y="0"/>
                </a:lnTo>
                <a:close/>
              </a:path>
            </a:pathLst>
          </a:custGeom>
          <a:blipFill>
            <a:blip r:embed="rId2">
              <a:alphaModFix amt="69000"/>
            </a:blip>
            <a:stretch>
              <a:fillRect l="-68458" t="-1045760" r="-7478" b="0"/>
            </a:stretch>
          </a:blipFill>
        </p:spPr>
      </p:sp>
      <p:grpSp>
        <p:nvGrpSpPr>
          <p:cNvPr name="Group 3" id="3"/>
          <p:cNvGrpSpPr/>
          <p:nvPr/>
        </p:nvGrpSpPr>
        <p:grpSpPr>
          <a:xfrm rot="1811498">
            <a:off x="15462509" y="-2904143"/>
            <a:ext cx="2016153" cy="18319332"/>
            <a:chOff x="0" y="0"/>
            <a:chExt cx="735498" cy="6682942"/>
          </a:xfrm>
        </p:grpSpPr>
        <p:sp>
          <p:nvSpPr>
            <p:cNvPr name="Freeform 4" id="4"/>
            <p:cNvSpPr/>
            <p:nvPr/>
          </p:nvSpPr>
          <p:spPr>
            <a:xfrm flipH="false" flipV="false" rot="0">
              <a:off x="0" y="0"/>
              <a:ext cx="735498" cy="6682942"/>
            </a:xfrm>
            <a:custGeom>
              <a:avLst/>
              <a:gdLst/>
              <a:ahLst/>
              <a:cxnLst/>
              <a:rect r="r" b="b" t="t" l="l"/>
              <a:pathLst>
                <a:path h="6682942" w="735498">
                  <a:moveTo>
                    <a:pt x="0" y="0"/>
                  </a:moveTo>
                  <a:lnTo>
                    <a:pt x="735498" y="0"/>
                  </a:lnTo>
                  <a:lnTo>
                    <a:pt x="735498" y="6682942"/>
                  </a:lnTo>
                  <a:lnTo>
                    <a:pt x="0" y="6682942"/>
                  </a:lnTo>
                  <a:close/>
                </a:path>
              </a:pathLst>
            </a:custGeom>
            <a:solidFill>
              <a:srgbClr val="77797B"/>
            </a:solidFill>
          </p:spPr>
        </p:sp>
      </p:grpSp>
      <p:grpSp>
        <p:nvGrpSpPr>
          <p:cNvPr name="Group 5" id="5"/>
          <p:cNvGrpSpPr/>
          <p:nvPr/>
        </p:nvGrpSpPr>
        <p:grpSpPr>
          <a:xfrm rot="0">
            <a:off x="15294653" y="0"/>
            <a:ext cx="3653622" cy="3164037"/>
            <a:chOff x="0" y="0"/>
            <a:chExt cx="6350000" cy="5499100"/>
          </a:xfrm>
        </p:grpSpPr>
        <p:sp>
          <p:nvSpPr>
            <p:cNvPr name="Freeform 6" id="6"/>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grpSp>
        <p:nvGrpSpPr>
          <p:cNvPr name="Group 7" id="7"/>
          <p:cNvGrpSpPr/>
          <p:nvPr/>
        </p:nvGrpSpPr>
        <p:grpSpPr>
          <a:xfrm rot="3610133">
            <a:off x="14758168" y="7931859"/>
            <a:ext cx="3760586" cy="3256667"/>
            <a:chOff x="0" y="0"/>
            <a:chExt cx="6350000" cy="5499100"/>
          </a:xfrm>
        </p:grpSpPr>
        <p:sp>
          <p:nvSpPr>
            <p:cNvPr name="Freeform 8" id="8"/>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grpSp>
        <p:nvGrpSpPr>
          <p:cNvPr name="Group 9" id="9"/>
          <p:cNvGrpSpPr>
            <a:grpSpLocks noChangeAspect="true"/>
          </p:cNvGrpSpPr>
          <p:nvPr/>
        </p:nvGrpSpPr>
        <p:grpSpPr>
          <a:xfrm rot="-10800000">
            <a:off x="14252446" y="-33428"/>
            <a:ext cx="3126135" cy="2707233"/>
            <a:chOff x="0" y="0"/>
            <a:chExt cx="6350000" cy="5499100"/>
          </a:xfrm>
        </p:grpSpPr>
        <p:sp>
          <p:nvSpPr>
            <p:cNvPr name="Freeform 10" id="10"/>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919395">
                <a:alpha val="60000"/>
              </a:srgbClr>
            </a:solidFill>
          </p:spPr>
        </p:sp>
      </p:grpSp>
      <p:grpSp>
        <p:nvGrpSpPr>
          <p:cNvPr name="Group 11" id="11"/>
          <p:cNvGrpSpPr>
            <a:grpSpLocks noChangeAspect="true"/>
          </p:cNvGrpSpPr>
          <p:nvPr/>
        </p:nvGrpSpPr>
        <p:grpSpPr>
          <a:xfrm rot="-10800000">
            <a:off x="16112358" y="7138091"/>
            <a:ext cx="3126135" cy="2707233"/>
            <a:chOff x="0" y="0"/>
            <a:chExt cx="6350000" cy="5499100"/>
          </a:xfrm>
        </p:grpSpPr>
        <p:sp>
          <p:nvSpPr>
            <p:cNvPr name="Freeform 12" id="12"/>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919395">
                <a:alpha val="60000"/>
              </a:srgbClr>
            </a:solidFill>
          </p:spPr>
        </p:sp>
      </p:grpSp>
      <p:sp>
        <p:nvSpPr>
          <p:cNvPr name="Freeform 13" id="13"/>
          <p:cNvSpPr/>
          <p:nvPr/>
        </p:nvSpPr>
        <p:spPr>
          <a:xfrm flipH="false" flipV="false" rot="0">
            <a:off x="1028700" y="633338"/>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3"/>
            <a:stretch>
              <a:fillRect l="0" t="0" r="0" b="0"/>
            </a:stretch>
          </a:blipFill>
        </p:spPr>
      </p:sp>
      <p:grpSp>
        <p:nvGrpSpPr>
          <p:cNvPr name="Group 14" id="14"/>
          <p:cNvGrpSpPr>
            <a:grpSpLocks noChangeAspect="true"/>
          </p:cNvGrpSpPr>
          <p:nvPr/>
        </p:nvGrpSpPr>
        <p:grpSpPr>
          <a:xfrm rot="0">
            <a:off x="10651107" y="3164037"/>
            <a:ext cx="3464449" cy="4348226"/>
            <a:chOff x="0" y="0"/>
            <a:chExt cx="4047490" cy="5080000"/>
          </a:xfrm>
        </p:grpSpPr>
        <p:sp>
          <p:nvSpPr>
            <p:cNvPr name="Freeform 15" id="15"/>
            <p:cNvSpPr/>
            <p:nvPr/>
          </p:nvSpPr>
          <p:spPr>
            <a:xfrm flipH="false" flipV="false" rot="0">
              <a:off x="20320" y="33020"/>
              <a:ext cx="4010660" cy="5021580"/>
            </a:xfrm>
            <a:custGeom>
              <a:avLst/>
              <a:gdLst/>
              <a:ahLst/>
              <a:cxnLst/>
              <a:rect r="r" b="b" t="t" l="l"/>
              <a:pathLst>
                <a:path h="5021580" w="4010660">
                  <a:moveTo>
                    <a:pt x="4010660" y="5021580"/>
                  </a:moveTo>
                  <a:lnTo>
                    <a:pt x="0" y="5021580"/>
                  </a:lnTo>
                  <a:lnTo>
                    <a:pt x="0" y="0"/>
                  </a:lnTo>
                  <a:lnTo>
                    <a:pt x="4009390" y="0"/>
                  </a:lnTo>
                  <a:lnTo>
                    <a:pt x="4010660" y="5021580"/>
                  </a:lnTo>
                  <a:lnTo>
                    <a:pt x="4010660" y="5021580"/>
                  </a:lnTo>
                  <a:close/>
                </a:path>
              </a:pathLst>
            </a:custGeom>
            <a:blipFill>
              <a:blip r:embed="rId4"/>
              <a:stretch>
                <a:fillRect l="0" t="-9915" r="0" b="-9915"/>
              </a:stretch>
            </a:blipFill>
          </p:spPr>
        </p:sp>
        <p:sp>
          <p:nvSpPr>
            <p:cNvPr name="Freeform 16" id="16"/>
            <p:cNvSpPr/>
            <p:nvPr/>
          </p:nvSpPr>
          <p:spPr>
            <a:xfrm flipH="false" flipV="false" rot="0">
              <a:off x="0" y="0"/>
              <a:ext cx="4047490" cy="5080000"/>
            </a:xfrm>
            <a:custGeom>
              <a:avLst/>
              <a:gdLst/>
              <a:ahLst/>
              <a:cxnLst/>
              <a:rect r="r" b="b" t="t" l="l"/>
              <a:pathLst>
                <a:path h="5080000" w="4047490">
                  <a:moveTo>
                    <a:pt x="4047490" y="5080000"/>
                  </a:moveTo>
                  <a:lnTo>
                    <a:pt x="0" y="5080000"/>
                  </a:lnTo>
                  <a:lnTo>
                    <a:pt x="0" y="0"/>
                  </a:lnTo>
                  <a:lnTo>
                    <a:pt x="4047490" y="0"/>
                  </a:lnTo>
                  <a:lnTo>
                    <a:pt x="4047490" y="5080000"/>
                  </a:lnTo>
                  <a:close/>
                </a:path>
              </a:pathLst>
            </a:custGeom>
            <a:blipFill>
              <a:blip r:embed="rId5"/>
              <a:stretch>
                <a:fillRect l="0" t="-5" r="0" b="-5"/>
              </a:stretch>
            </a:blipFill>
          </p:spPr>
        </p:sp>
      </p:grpSp>
      <p:sp>
        <p:nvSpPr>
          <p:cNvPr name="TextBox 17" id="17"/>
          <p:cNvSpPr txBox="true"/>
          <p:nvPr/>
        </p:nvSpPr>
        <p:spPr>
          <a:xfrm rot="0">
            <a:off x="1028700" y="1812514"/>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The Builder’s Story</a:t>
            </a:r>
          </a:p>
        </p:txBody>
      </p:sp>
      <p:sp>
        <p:nvSpPr>
          <p:cNvPr name="TextBox 18" id="18"/>
          <p:cNvSpPr txBox="true"/>
          <p:nvPr/>
        </p:nvSpPr>
        <p:spPr>
          <a:xfrm rot="0">
            <a:off x="1135283" y="2997655"/>
            <a:ext cx="9069592" cy="6166619"/>
          </a:xfrm>
          <a:prstGeom prst="rect">
            <a:avLst/>
          </a:prstGeom>
        </p:spPr>
        <p:txBody>
          <a:bodyPr anchor="t" rtlCol="false" tIns="0" lIns="0" bIns="0" rIns="0">
            <a:spAutoFit/>
          </a:bodyPr>
          <a:lstStyle/>
          <a:p>
            <a:pPr>
              <a:lnSpc>
                <a:spcPts val="2923"/>
              </a:lnSpc>
            </a:pPr>
            <a:r>
              <a:rPr lang="en-US" sz="2149">
                <a:solidFill>
                  <a:srgbClr val="050708"/>
                </a:solidFill>
                <a:latin typeface="Poppins"/>
              </a:rPr>
              <a:t>Brock's involvement in the construction industry began at the young age of 18. His journey started by engaging in wholesaling properties obtained from the county clerk's office during the aftermath of the 2008 recession, all while pursuing his high school education. As time progressed, an opportunity arose to collaborate with an investment fund keen on developing 10 homes. Recognizing his need for expertise, Brock partnered with his father, an experienced professional with over two decades of home-building experience. While managing the business aspects, Brock dedicated himself to mastering the nuances of construction. The successful completion of the initial project propelled his venture forward. By late 2016, he grasped the importance of wealth accumulation through property ownership. Presently, boasting a record of over 2000 builds and a real estate portfolio comprising 200 properties, our goal is to construct homes for retention and sale to likeminded investors seeking to expand their wealth.</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6119186" y="-59400"/>
            <a:ext cx="2004555" cy="1735945"/>
            <a:chOff x="0" y="0"/>
            <a:chExt cx="6350000" cy="5499100"/>
          </a:xfrm>
        </p:grpSpPr>
        <p:sp>
          <p:nvSpPr>
            <p:cNvPr name="Freeform 4" id="4"/>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grpSp>
        <p:nvGrpSpPr>
          <p:cNvPr name="Group 5" id="5"/>
          <p:cNvGrpSpPr>
            <a:grpSpLocks noChangeAspect="true"/>
          </p:cNvGrpSpPr>
          <p:nvPr/>
        </p:nvGrpSpPr>
        <p:grpSpPr>
          <a:xfrm rot="-10800000">
            <a:off x="14252446" y="-33428"/>
            <a:ext cx="2869018" cy="2484570"/>
            <a:chOff x="0" y="0"/>
            <a:chExt cx="6350000" cy="5499100"/>
          </a:xfrm>
        </p:grpSpPr>
        <p:sp>
          <p:nvSpPr>
            <p:cNvPr name="Freeform 6" id="6"/>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77797B">
                <a:alpha val="60000"/>
              </a:srgbClr>
            </a:solidFill>
          </p:spPr>
        </p:sp>
      </p:grpSp>
      <p:sp>
        <p:nvSpPr>
          <p:cNvPr name="Freeform 7" id="7"/>
          <p:cNvSpPr/>
          <p:nvPr/>
        </p:nvSpPr>
        <p:spPr>
          <a:xfrm flipH="false" flipV="false" rot="0">
            <a:off x="1108076" y="539205"/>
            <a:ext cx="2149574" cy="538736"/>
          </a:xfrm>
          <a:custGeom>
            <a:avLst/>
            <a:gdLst/>
            <a:ahLst/>
            <a:cxnLst/>
            <a:rect r="r" b="b" t="t" l="l"/>
            <a:pathLst>
              <a:path h="538736" w="2149574">
                <a:moveTo>
                  <a:pt x="0" y="0"/>
                </a:moveTo>
                <a:lnTo>
                  <a:pt x="2149574" y="0"/>
                </a:lnTo>
                <a:lnTo>
                  <a:pt x="2149574" y="538735"/>
                </a:lnTo>
                <a:lnTo>
                  <a:pt x="0" y="538735"/>
                </a:lnTo>
                <a:lnTo>
                  <a:pt x="0" y="0"/>
                </a:lnTo>
                <a:close/>
              </a:path>
            </a:pathLst>
          </a:custGeom>
          <a:blipFill>
            <a:blip r:embed="rId3"/>
            <a:stretch>
              <a:fillRect l="0" t="0" r="0" b="0"/>
            </a:stretch>
          </a:blipFill>
        </p:spPr>
      </p:sp>
      <p:grpSp>
        <p:nvGrpSpPr>
          <p:cNvPr name="Group 8" id="8"/>
          <p:cNvGrpSpPr>
            <a:grpSpLocks noChangeAspect="true"/>
          </p:cNvGrpSpPr>
          <p:nvPr/>
        </p:nvGrpSpPr>
        <p:grpSpPr>
          <a:xfrm rot="0">
            <a:off x="1397399" y="3974759"/>
            <a:ext cx="4636763" cy="3561034"/>
            <a:chOff x="0" y="0"/>
            <a:chExt cx="19050000" cy="14630400"/>
          </a:xfrm>
        </p:grpSpPr>
        <p:sp>
          <p:nvSpPr>
            <p:cNvPr name="Freeform 9" id="9"/>
            <p:cNvSpPr/>
            <p:nvPr/>
          </p:nvSpPr>
          <p:spPr>
            <a:xfrm flipH="false" flipV="false" rot="0">
              <a:off x="560832" y="596519"/>
              <a:ext cx="17928463" cy="13462889"/>
            </a:xfrm>
            <a:custGeom>
              <a:avLst/>
              <a:gdLst/>
              <a:ahLst/>
              <a:cxnLst/>
              <a:rect r="r" b="b" t="t" l="l"/>
              <a:pathLst>
                <a:path h="13462889" w="17928463">
                  <a:moveTo>
                    <a:pt x="17928336" y="13462889"/>
                  </a:moveTo>
                  <a:lnTo>
                    <a:pt x="0" y="13462889"/>
                  </a:lnTo>
                  <a:lnTo>
                    <a:pt x="0" y="0"/>
                  </a:lnTo>
                  <a:lnTo>
                    <a:pt x="17928463" y="0"/>
                  </a:lnTo>
                  <a:lnTo>
                    <a:pt x="17928463" y="13462889"/>
                  </a:lnTo>
                  <a:close/>
                </a:path>
              </a:pathLst>
            </a:custGeom>
            <a:blipFill>
              <a:blip r:embed="rId4"/>
              <a:stretch>
                <a:fillRect l="-963" t="0" r="-5048" b="0"/>
              </a:stretch>
            </a:blipFill>
          </p:spPr>
        </p:sp>
        <p:sp>
          <p:nvSpPr>
            <p:cNvPr name="Freeform 10" id="10"/>
            <p:cNvSpPr/>
            <p:nvPr/>
          </p:nvSpPr>
          <p:spPr>
            <a:xfrm flipH="false" flipV="false" rot="0">
              <a:off x="0" y="0"/>
              <a:ext cx="19050000" cy="14630400"/>
            </a:xfrm>
            <a:custGeom>
              <a:avLst/>
              <a:gdLst/>
              <a:ahLst/>
              <a:cxnLst/>
              <a:rect r="r" b="b" t="t" l="l"/>
              <a:pathLst>
                <a:path h="14630400" w="19050000">
                  <a:moveTo>
                    <a:pt x="19050000" y="14630400"/>
                  </a:moveTo>
                  <a:lnTo>
                    <a:pt x="0" y="14630400"/>
                  </a:lnTo>
                  <a:lnTo>
                    <a:pt x="0" y="0"/>
                  </a:lnTo>
                  <a:lnTo>
                    <a:pt x="19050000" y="0"/>
                  </a:lnTo>
                  <a:lnTo>
                    <a:pt x="19050000" y="14630400"/>
                  </a:lnTo>
                  <a:close/>
                </a:path>
              </a:pathLst>
            </a:custGeom>
            <a:blipFill>
              <a:blip r:embed="rId5"/>
              <a:stretch>
                <a:fillRect l="-32" t="0" r="-32" b="0"/>
              </a:stretch>
            </a:blipFill>
          </p:spPr>
        </p:sp>
      </p:grpSp>
      <p:grpSp>
        <p:nvGrpSpPr>
          <p:cNvPr name="Group 11" id="11"/>
          <p:cNvGrpSpPr>
            <a:grpSpLocks noChangeAspect="true"/>
          </p:cNvGrpSpPr>
          <p:nvPr/>
        </p:nvGrpSpPr>
        <p:grpSpPr>
          <a:xfrm rot="0">
            <a:off x="6891188" y="3974759"/>
            <a:ext cx="4636763" cy="3561034"/>
            <a:chOff x="0" y="0"/>
            <a:chExt cx="19050000" cy="14630400"/>
          </a:xfrm>
        </p:grpSpPr>
        <p:sp>
          <p:nvSpPr>
            <p:cNvPr name="Freeform 12" id="12"/>
            <p:cNvSpPr/>
            <p:nvPr/>
          </p:nvSpPr>
          <p:spPr>
            <a:xfrm flipH="false" flipV="false" rot="0">
              <a:off x="560832" y="596519"/>
              <a:ext cx="17928463" cy="13462889"/>
            </a:xfrm>
            <a:custGeom>
              <a:avLst/>
              <a:gdLst/>
              <a:ahLst/>
              <a:cxnLst/>
              <a:rect r="r" b="b" t="t" l="l"/>
              <a:pathLst>
                <a:path h="13462889" w="17928463">
                  <a:moveTo>
                    <a:pt x="17928336" y="13462889"/>
                  </a:moveTo>
                  <a:lnTo>
                    <a:pt x="0" y="13462889"/>
                  </a:lnTo>
                  <a:lnTo>
                    <a:pt x="0" y="0"/>
                  </a:lnTo>
                  <a:lnTo>
                    <a:pt x="17928463" y="0"/>
                  </a:lnTo>
                  <a:lnTo>
                    <a:pt x="17928463" y="13462889"/>
                  </a:lnTo>
                  <a:close/>
                </a:path>
              </a:pathLst>
            </a:custGeom>
            <a:blipFill>
              <a:blip r:embed="rId6"/>
              <a:stretch>
                <a:fillRect l="-2525" t="0" r="-10112" b="0"/>
              </a:stretch>
            </a:blipFill>
          </p:spPr>
        </p:sp>
        <p:sp>
          <p:nvSpPr>
            <p:cNvPr name="Freeform 13" id="13"/>
            <p:cNvSpPr/>
            <p:nvPr/>
          </p:nvSpPr>
          <p:spPr>
            <a:xfrm flipH="false" flipV="false" rot="0">
              <a:off x="0" y="0"/>
              <a:ext cx="19050000" cy="14630400"/>
            </a:xfrm>
            <a:custGeom>
              <a:avLst/>
              <a:gdLst/>
              <a:ahLst/>
              <a:cxnLst/>
              <a:rect r="r" b="b" t="t" l="l"/>
              <a:pathLst>
                <a:path h="14630400" w="19050000">
                  <a:moveTo>
                    <a:pt x="19050000" y="14630400"/>
                  </a:moveTo>
                  <a:lnTo>
                    <a:pt x="0" y="14630400"/>
                  </a:lnTo>
                  <a:lnTo>
                    <a:pt x="0" y="0"/>
                  </a:lnTo>
                  <a:lnTo>
                    <a:pt x="19050000" y="0"/>
                  </a:lnTo>
                  <a:lnTo>
                    <a:pt x="19050000" y="14630400"/>
                  </a:lnTo>
                  <a:close/>
                </a:path>
              </a:pathLst>
            </a:custGeom>
            <a:blipFill>
              <a:blip r:embed="rId5"/>
              <a:stretch>
                <a:fillRect l="-32" t="0" r="-32" b="0"/>
              </a:stretch>
            </a:blipFill>
          </p:spPr>
        </p:sp>
      </p:grpSp>
      <p:grpSp>
        <p:nvGrpSpPr>
          <p:cNvPr name="Group 14" id="14"/>
          <p:cNvGrpSpPr>
            <a:grpSpLocks noChangeAspect="true"/>
          </p:cNvGrpSpPr>
          <p:nvPr/>
        </p:nvGrpSpPr>
        <p:grpSpPr>
          <a:xfrm rot="0">
            <a:off x="12384976" y="3969171"/>
            <a:ext cx="4644040" cy="3566622"/>
            <a:chOff x="0" y="0"/>
            <a:chExt cx="19050000" cy="14630400"/>
          </a:xfrm>
        </p:grpSpPr>
        <p:sp>
          <p:nvSpPr>
            <p:cNvPr name="Freeform 15" id="15"/>
            <p:cNvSpPr/>
            <p:nvPr/>
          </p:nvSpPr>
          <p:spPr>
            <a:xfrm flipH="false" flipV="false" rot="0">
              <a:off x="560832" y="596519"/>
              <a:ext cx="17928463" cy="13462889"/>
            </a:xfrm>
            <a:custGeom>
              <a:avLst/>
              <a:gdLst/>
              <a:ahLst/>
              <a:cxnLst/>
              <a:rect r="r" b="b" t="t" l="l"/>
              <a:pathLst>
                <a:path h="13462889" w="17928463">
                  <a:moveTo>
                    <a:pt x="17928336" y="13462889"/>
                  </a:moveTo>
                  <a:lnTo>
                    <a:pt x="0" y="13462889"/>
                  </a:lnTo>
                  <a:lnTo>
                    <a:pt x="0" y="0"/>
                  </a:lnTo>
                  <a:lnTo>
                    <a:pt x="17928463" y="0"/>
                  </a:lnTo>
                  <a:lnTo>
                    <a:pt x="17928463" y="13462889"/>
                  </a:lnTo>
                  <a:close/>
                </a:path>
              </a:pathLst>
            </a:custGeom>
            <a:blipFill>
              <a:blip r:embed="rId7"/>
              <a:stretch>
                <a:fillRect l="-6727" t="0" r="-6727" b="-541"/>
              </a:stretch>
            </a:blipFill>
          </p:spPr>
        </p:sp>
        <p:sp>
          <p:nvSpPr>
            <p:cNvPr name="Freeform 16" id="16"/>
            <p:cNvSpPr/>
            <p:nvPr/>
          </p:nvSpPr>
          <p:spPr>
            <a:xfrm flipH="false" flipV="false" rot="0">
              <a:off x="0" y="0"/>
              <a:ext cx="19050000" cy="14630400"/>
            </a:xfrm>
            <a:custGeom>
              <a:avLst/>
              <a:gdLst/>
              <a:ahLst/>
              <a:cxnLst/>
              <a:rect r="r" b="b" t="t" l="l"/>
              <a:pathLst>
                <a:path h="14630400" w="19050000">
                  <a:moveTo>
                    <a:pt x="19050000" y="14630400"/>
                  </a:moveTo>
                  <a:lnTo>
                    <a:pt x="0" y="14630400"/>
                  </a:lnTo>
                  <a:lnTo>
                    <a:pt x="0" y="0"/>
                  </a:lnTo>
                  <a:lnTo>
                    <a:pt x="19050000" y="0"/>
                  </a:lnTo>
                  <a:lnTo>
                    <a:pt x="19050000" y="14630400"/>
                  </a:lnTo>
                  <a:close/>
                </a:path>
              </a:pathLst>
            </a:custGeom>
            <a:blipFill>
              <a:blip r:embed="rId5"/>
              <a:stretch>
                <a:fillRect l="-32" t="0" r="-32" b="0"/>
              </a:stretch>
            </a:blipFill>
          </p:spPr>
        </p:sp>
      </p:grpSp>
      <p:sp>
        <p:nvSpPr>
          <p:cNvPr name="TextBox 17" id="17"/>
          <p:cNvSpPr txBox="true"/>
          <p:nvPr/>
        </p:nvSpPr>
        <p:spPr>
          <a:xfrm rot="0">
            <a:off x="1108076" y="1589851"/>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North Port, FL</a:t>
            </a:r>
          </a:p>
        </p:txBody>
      </p:sp>
      <p:sp>
        <p:nvSpPr>
          <p:cNvPr name="TextBox 18" id="18"/>
          <p:cNvSpPr txBox="true"/>
          <p:nvPr/>
        </p:nvSpPr>
        <p:spPr>
          <a:xfrm rot="0">
            <a:off x="12608944" y="3340688"/>
            <a:ext cx="4420072" cy="348321"/>
          </a:xfrm>
          <a:prstGeom prst="rect">
            <a:avLst/>
          </a:prstGeom>
        </p:spPr>
        <p:txBody>
          <a:bodyPr anchor="t" rtlCol="false" tIns="0" lIns="0" bIns="0" rIns="0">
            <a:spAutoFit/>
          </a:bodyPr>
          <a:lstStyle/>
          <a:p>
            <a:pPr algn="ctr">
              <a:lnSpc>
                <a:spcPts val="2851"/>
              </a:lnSpc>
            </a:pPr>
            <a:r>
              <a:rPr lang="en-US" sz="2036">
                <a:solidFill>
                  <a:srgbClr val="050708"/>
                </a:solidFill>
                <a:latin typeface="Poppins Bold Bold"/>
              </a:rPr>
              <a:t>HIGHLY RATED SCHOOL DISTRICT </a:t>
            </a:r>
          </a:p>
        </p:txBody>
      </p:sp>
      <p:sp>
        <p:nvSpPr>
          <p:cNvPr name="TextBox 19" id="19"/>
          <p:cNvSpPr txBox="true"/>
          <p:nvPr/>
        </p:nvSpPr>
        <p:spPr>
          <a:xfrm rot="0">
            <a:off x="2085801" y="7745343"/>
            <a:ext cx="3259959" cy="291230"/>
          </a:xfrm>
          <a:prstGeom prst="rect">
            <a:avLst/>
          </a:prstGeom>
        </p:spPr>
        <p:txBody>
          <a:bodyPr anchor="t" rtlCol="false" tIns="0" lIns="0" bIns="0" rIns="0">
            <a:spAutoFit/>
          </a:bodyPr>
          <a:lstStyle/>
          <a:p>
            <a:pPr algn="ctr">
              <a:lnSpc>
                <a:spcPts val="2322"/>
              </a:lnSpc>
            </a:pPr>
            <a:r>
              <a:rPr lang="en-US" sz="1659" u="sng">
                <a:solidFill>
                  <a:srgbClr val="050708"/>
                </a:solidFill>
                <a:latin typeface="Poppins"/>
              </a:rPr>
              <a:t>LINK #1</a:t>
            </a:r>
          </a:p>
        </p:txBody>
      </p:sp>
      <p:sp>
        <p:nvSpPr>
          <p:cNvPr name="TextBox 20" id="20"/>
          <p:cNvSpPr txBox="true"/>
          <p:nvPr/>
        </p:nvSpPr>
        <p:spPr>
          <a:xfrm rot="0">
            <a:off x="7514020" y="7745343"/>
            <a:ext cx="3259959" cy="291230"/>
          </a:xfrm>
          <a:prstGeom prst="rect">
            <a:avLst/>
          </a:prstGeom>
        </p:spPr>
        <p:txBody>
          <a:bodyPr anchor="t" rtlCol="false" tIns="0" lIns="0" bIns="0" rIns="0">
            <a:spAutoFit/>
          </a:bodyPr>
          <a:lstStyle/>
          <a:p>
            <a:pPr algn="ctr">
              <a:lnSpc>
                <a:spcPts val="2322"/>
              </a:lnSpc>
            </a:pPr>
            <a:r>
              <a:rPr lang="en-US" sz="1659" u="sng">
                <a:solidFill>
                  <a:srgbClr val="050708"/>
                </a:solidFill>
                <a:latin typeface="Poppins Medium"/>
                <a:hlinkClick r:id="rId8" tooltip="https://www.simpleshowing.com/blog/wealthiest-counties-in-florida"/>
              </a:rPr>
              <a:t>LINK #3</a:t>
            </a:r>
          </a:p>
        </p:txBody>
      </p:sp>
      <p:sp>
        <p:nvSpPr>
          <p:cNvPr name="TextBox 21" id="21"/>
          <p:cNvSpPr txBox="true"/>
          <p:nvPr/>
        </p:nvSpPr>
        <p:spPr>
          <a:xfrm rot="0">
            <a:off x="2085801" y="8246124"/>
            <a:ext cx="3259959" cy="291230"/>
          </a:xfrm>
          <a:prstGeom prst="rect">
            <a:avLst/>
          </a:prstGeom>
        </p:spPr>
        <p:txBody>
          <a:bodyPr anchor="t" rtlCol="false" tIns="0" lIns="0" bIns="0" rIns="0">
            <a:spAutoFit/>
          </a:bodyPr>
          <a:lstStyle/>
          <a:p>
            <a:pPr algn="ctr">
              <a:lnSpc>
                <a:spcPts val="2322"/>
              </a:lnSpc>
            </a:pPr>
            <a:r>
              <a:rPr lang="en-US" sz="1659" u="sng">
                <a:solidFill>
                  <a:srgbClr val="050708"/>
                </a:solidFill>
                <a:latin typeface="Poppins"/>
              </a:rPr>
              <a:t>LINK #2</a:t>
            </a:r>
          </a:p>
        </p:txBody>
      </p:sp>
      <p:sp>
        <p:nvSpPr>
          <p:cNvPr name="TextBox 22" id="22"/>
          <p:cNvSpPr txBox="true"/>
          <p:nvPr/>
        </p:nvSpPr>
        <p:spPr>
          <a:xfrm rot="0">
            <a:off x="13189000" y="7745343"/>
            <a:ext cx="3259959" cy="291230"/>
          </a:xfrm>
          <a:prstGeom prst="rect">
            <a:avLst/>
          </a:prstGeom>
        </p:spPr>
        <p:txBody>
          <a:bodyPr anchor="t" rtlCol="false" tIns="0" lIns="0" bIns="0" rIns="0">
            <a:spAutoFit/>
          </a:bodyPr>
          <a:lstStyle/>
          <a:p>
            <a:pPr algn="ctr">
              <a:lnSpc>
                <a:spcPts val="2322"/>
              </a:lnSpc>
            </a:pPr>
            <a:r>
              <a:rPr lang="en-US" sz="1659" u="sng">
                <a:solidFill>
                  <a:srgbClr val="050708"/>
                </a:solidFill>
                <a:latin typeface="Poppins Medium"/>
                <a:hlinkClick r:id="rId9" tooltip="https://www.northportfl.gov/City-Services-and-Safety/Residents/Schools"/>
              </a:rPr>
              <a:t>LINK #4</a:t>
            </a:r>
          </a:p>
        </p:txBody>
      </p:sp>
      <p:sp>
        <p:nvSpPr>
          <p:cNvPr name="TextBox 23" id="23"/>
          <p:cNvSpPr txBox="true"/>
          <p:nvPr/>
        </p:nvSpPr>
        <p:spPr>
          <a:xfrm rot="0">
            <a:off x="6744096" y="3340688"/>
            <a:ext cx="4921287" cy="348321"/>
          </a:xfrm>
          <a:prstGeom prst="rect">
            <a:avLst/>
          </a:prstGeom>
        </p:spPr>
        <p:txBody>
          <a:bodyPr anchor="t" rtlCol="false" tIns="0" lIns="0" bIns="0" rIns="0">
            <a:spAutoFit/>
          </a:bodyPr>
          <a:lstStyle/>
          <a:p>
            <a:pPr algn="ctr">
              <a:lnSpc>
                <a:spcPts val="2851"/>
              </a:lnSpc>
            </a:pPr>
            <a:r>
              <a:rPr lang="en-US" sz="2036">
                <a:solidFill>
                  <a:srgbClr val="050708"/>
                </a:solidFill>
                <a:latin typeface="Poppins Bold Bold"/>
              </a:rPr>
              <a:t>5TH WEALTHIEST COUNTY </a:t>
            </a:r>
          </a:p>
        </p:txBody>
      </p:sp>
      <p:sp>
        <p:nvSpPr>
          <p:cNvPr name="TextBox 24" id="24"/>
          <p:cNvSpPr txBox="true"/>
          <p:nvPr/>
        </p:nvSpPr>
        <p:spPr>
          <a:xfrm rot="0">
            <a:off x="1255137" y="3340688"/>
            <a:ext cx="4921287" cy="348321"/>
          </a:xfrm>
          <a:prstGeom prst="rect">
            <a:avLst/>
          </a:prstGeom>
        </p:spPr>
        <p:txBody>
          <a:bodyPr anchor="t" rtlCol="false" tIns="0" lIns="0" bIns="0" rIns="0">
            <a:spAutoFit/>
          </a:bodyPr>
          <a:lstStyle/>
          <a:p>
            <a:pPr algn="ctr">
              <a:lnSpc>
                <a:spcPts val="2851"/>
              </a:lnSpc>
            </a:pPr>
            <a:r>
              <a:rPr lang="en-US" sz="2036">
                <a:solidFill>
                  <a:srgbClr val="050708"/>
                </a:solidFill>
                <a:latin typeface="Poppins Bold Bold"/>
              </a:rPr>
              <a:t>SECOND FASTEST GROWING CITY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543654" y="3863162"/>
            <a:ext cx="2905413" cy="2905413"/>
          </a:xfrm>
          <a:custGeom>
            <a:avLst/>
            <a:gdLst/>
            <a:ahLst/>
            <a:cxnLst/>
            <a:rect r="r" b="b" t="t" l="l"/>
            <a:pathLst>
              <a:path h="2905413" w="2905413">
                <a:moveTo>
                  <a:pt x="0" y="0"/>
                </a:moveTo>
                <a:lnTo>
                  <a:pt x="2905414" y="0"/>
                </a:lnTo>
                <a:lnTo>
                  <a:pt x="2905414" y="2905414"/>
                </a:lnTo>
                <a:lnTo>
                  <a:pt x="0" y="29054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829576" y="3863162"/>
            <a:ext cx="2905413" cy="2905413"/>
          </a:xfrm>
          <a:custGeom>
            <a:avLst/>
            <a:gdLst/>
            <a:ahLst/>
            <a:cxnLst/>
            <a:rect r="r" b="b" t="t" l="l"/>
            <a:pathLst>
              <a:path h="2905413" w="2905413">
                <a:moveTo>
                  <a:pt x="0" y="0"/>
                </a:moveTo>
                <a:lnTo>
                  <a:pt x="2905414" y="0"/>
                </a:lnTo>
                <a:lnTo>
                  <a:pt x="2905414" y="2905414"/>
                </a:lnTo>
                <a:lnTo>
                  <a:pt x="0" y="29054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3021719" y="7327198"/>
            <a:ext cx="4499188" cy="1039748"/>
          </a:xfrm>
          <a:prstGeom prst="rect">
            <a:avLst/>
          </a:prstGeom>
        </p:spPr>
        <p:txBody>
          <a:bodyPr anchor="t" rtlCol="false" tIns="0" lIns="0" bIns="0" rIns="0">
            <a:spAutoFit/>
          </a:bodyPr>
          <a:lstStyle/>
          <a:p>
            <a:pPr algn="ctr">
              <a:lnSpc>
                <a:spcPts val="4187"/>
              </a:lnSpc>
              <a:spcBef>
                <a:spcPct val="0"/>
              </a:spcBef>
            </a:pPr>
            <a:r>
              <a:rPr lang="en-US" sz="2991">
                <a:solidFill>
                  <a:srgbClr val="001159"/>
                </a:solidFill>
                <a:latin typeface="Poppins Bold"/>
              </a:rPr>
              <a:t>Peaceful Neighborhoods</a:t>
            </a:r>
          </a:p>
        </p:txBody>
      </p:sp>
      <p:sp>
        <p:nvSpPr>
          <p:cNvPr name="Freeform 6" id="6"/>
          <p:cNvSpPr/>
          <p:nvPr/>
        </p:nvSpPr>
        <p:spPr>
          <a:xfrm flipH="false" flipV="false" rot="0">
            <a:off x="13943996" y="3863162"/>
            <a:ext cx="2905413" cy="2905413"/>
          </a:xfrm>
          <a:custGeom>
            <a:avLst/>
            <a:gdLst/>
            <a:ahLst/>
            <a:cxnLst/>
            <a:rect r="r" b="b" t="t" l="l"/>
            <a:pathLst>
              <a:path h="2905413" w="2905413">
                <a:moveTo>
                  <a:pt x="0" y="0"/>
                </a:moveTo>
                <a:lnTo>
                  <a:pt x="2905413" y="0"/>
                </a:lnTo>
                <a:lnTo>
                  <a:pt x="2905413" y="2905414"/>
                </a:lnTo>
                <a:lnTo>
                  <a:pt x="0" y="29054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9437584">
            <a:off x="9055837" y="8631784"/>
            <a:ext cx="11554346" cy="1043866"/>
          </a:xfrm>
          <a:custGeom>
            <a:avLst/>
            <a:gdLst/>
            <a:ahLst/>
            <a:cxnLst/>
            <a:rect r="r" b="b" t="t" l="l"/>
            <a:pathLst>
              <a:path h="1043866" w="11554346">
                <a:moveTo>
                  <a:pt x="0" y="0"/>
                </a:moveTo>
                <a:lnTo>
                  <a:pt x="11554347" y="0"/>
                </a:lnTo>
                <a:lnTo>
                  <a:pt x="11554347" y="1043866"/>
                </a:lnTo>
                <a:lnTo>
                  <a:pt x="0" y="1043866"/>
                </a:lnTo>
                <a:lnTo>
                  <a:pt x="0" y="0"/>
                </a:lnTo>
                <a:close/>
              </a:path>
            </a:pathLst>
          </a:custGeom>
          <a:blipFill>
            <a:blip r:embed="rId5">
              <a:alphaModFix amt="35000"/>
            </a:blip>
            <a:stretch>
              <a:fillRect l="-68458" t="-1045760" r="-7478" b="0"/>
            </a:stretch>
          </a:blipFill>
        </p:spPr>
      </p:sp>
      <p:grpSp>
        <p:nvGrpSpPr>
          <p:cNvPr name="Group 8" id="8"/>
          <p:cNvGrpSpPr/>
          <p:nvPr/>
        </p:nvGrpSpPr>
        <p:grpSpPr>
          <a:xfrm rot="4058059">
            <a:off x="14162613" y="1220388"/>
            <a:ext cx="2217399" cy="18319332"/>
            <a:chOff x="0" y="0"/>
            <a:chExt cx="808913" cy="6682942"/>
          </a:xfrm>
        </p:grpSpPr>
        <p:sp>
          <p:nvSpPr>
            <p:cNvPr name="Freeform 9" id="9"/>
            <p:cNvSpPr/>
            <p:nvPr/>
          </p:nvSpPr>
          <p:spPr>
            <a:xfrm flipH="false" flipV="false" rot="0">
              <a:off x="0" y="0"/>
              <a:ext cx="808913" cy="6682942"/>
            </a:xfrm>
            <a:custGeom>
              <a:avLst/>
              <a:gdLst/>
              <a:ahLst/>
              <a:cxnLst/>
              <a:rect r="r" b="b" t="t" l="l"/>
              <a:pathLst>
                <a:path h="6682942" w="808913">
                  <a:moveTo>
                    <a:pt x="0" y="0"/>
                  </a:moveTo>
                  <a:lnTo>
                    <a:pt x="808913" y="0"/>
                  </a:lnTo>
                  <a:lnTo>
                    <a:pt x="808913" y="6682942"/>
                  </a:lnTo>
                  <a:lnTo>
                    <a:pt x="0" y="6682942"/>
                  </a:lnTo>
                  <a:close/>
                </a:path>
              </a:pathLst>
            </a:custGeom>
            <a:solidFill>
              <a:srgbClr val="77797B"/>
            </a:solidFill>
          </p:spPr>
        </p:sp>
      </p:grpSp>
      <p:grpSp>
        <p:nvGrpSpPr>
          <p:cNvPr name="Group 10" id="10"/>
          <p:cNvGrpSpPr/>
          <p:nvPr/>
        </p:nvGrpSpPr>
        <p:grpSpPr>
          <a:xfrm rot="3610133">
            <a:off x="15482219" y="7334594"/>
            <a:ext cx="4882989" cy="4228668"/>
            <a:chOff x="0" y="0"/>
            <a:chExt cx="6350000" cy="5499100"/>
          </a:xfrm>
        </p:grpSpPr>
        <p:sp>
          <p:nvSpPr>
            <p:cNvPr name="Freeform 11" id="11"/>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solidFill>
            <a:ln w="12700">
              <a:solidFill>
                <a:srgbClr val="000000"/>
              </a:solidFill>
            </a:ln>
          </p:spPr>
        </p:sp>
      </p:grpSp>
      <p:sp>
        <p:nvSpPr>
          <p:cNvPr name="Freeform 12" id="12"/>
          <p:cNvSpPr/>
          <p:nvPr/>
        </p:nvSpPr>
        <p:spPr>
          <a:xfrm flipH="false" flipV="false" rot="0">
            <a:off x="1028700" y="489964"/>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6"/>
            <a:stretch>
              <a:fillRect l="0" t="0" r="0" b="0"/>
            </a:stretch>
          </a:blipFill>
        </p:spPr>
      </p:sp>
      <p:sp>
        <p:nvSpPr>
          <p:cNvPr name="Freeform 13" id="13"/>
          <p:cNvSpPr/>
          <p:nvPr/>
        </p:nvSpPr>
        <p:spPr>
          <a:xfrm flipH="false" flipV="false" rot="0">
            <a:off x="2058959" y="4404374"/>
            <a:ext cx="1874803" cy="1874803"/>
          </a:xfrm>
          <a:custGeom>
            <a:avLst/>
            <a:gdLst/>
            <a:ahLst/>
            <a:cxnLst/>
            <a:rect r="r" b="b" t="t" l="l"/>
            <a:pathLst>
              <a:path h="1874803" w="1874803">
                <a:moveTo>
                  <a:pt x="0" y="0"/>
                </a:moveTo>
                <a:lnTo>
                  <a:pt x="1874803" y="0"/>
                </a:lnTo>
                <a:lnTo>
                  <a:pt x="1874803" y="1874803"/>
                </a:lnTo>
                <a:lnTo>
                  <a:pt x="0" y="18748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3356394" y="4473432"/>
            <a:ext cx="463157" cy="505492"/>
          </a:xfrm>
          <a:custGeom>
            <a:avLst/>
            <a:gdLst/>
            <a:ahLst/>
            <a:cxnLst/>
            <a:rect r="r" b="b" t="t" l="l"/>
            <a:pathLst>
              <a:path h="505492" w="463157">
                <a:moveTo>
                  <a:pt x="0" y="0"/>
                </a:moveTo>
                <a:lnTo>
                  <a:pt x="463157" y="0"/>
                </a:lnTo>
                <a:lnTo>
                  <a:pt x="463157" y="505492"/>
                </a:lnTo>
                <a:lnTo>
                  <a:pt x="0" y="5054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8415190" y="4261773"/>
            <a:ext cx="1773904" cy="2160005"/>
          </a:xfrm>
          <a:custGeom>
            <a:avLst/>
            <a:gdLst/>
            <a:ahLst/>
            <a:cxnLst/>
            <a:rect r="r" b="b" t="t" l="l"/>
            <a:pathLst>
              <a:path h="2160005" w="1773904">
                <a:moveTo>
                  <a:pt x="0" y="0"/>
                </a:moveTo>
                <a:lnTo>
                  <a:pt x="1773904" y="0"/>
                </a:lnTo>
                <a:lnTo>
                  <a:pt x="1773904" y="2160005"/>
                </a:lnTo>
                <a:lnTo>
                  <a:pt x="0" y="21600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4320654" y="4562635"/>
            <a:ext cx="2152098" cy="1506469"/>
          </a:xfrm>
          <a:custGeom>
            <a:avLst/>
            <a:gdLst/>
            <a:ahLst/>
            <a:cxnLst/>
            <a:rect r="r" b="b" t="t" l="l"/>
            <a:pathLst>
              <a:path h="1506469" w="2152098">
                <a:moveTo>
                  <a:pt x="0" y="0"/>
                </a:moveTo>
                <a:lnTo>
                  <a:pt x="2152097" y="0"/>
                </a:lnTo>
                <a:lnTo>
                  <a:pt x="2152097" y="1506468"/>
                </a:lnTo>
                <a:lnTo>
                  <a:pt x="0" y="15064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928680" y="7366143"/>
            <a:ext cx="4499188" cy="1039748"/>
          </a:xfrm>
          <a:prstGeom prst="rect">
            <a:avLst/>
          </a:prstGeom>
        </p:spPr>
        <p:txBody>
          <a:bodyPr anchor="t" rtlCol="false" tIns="0" lIns="0" bIns="0" rIns="0">
            <a:spAutoFit/>
          </a:bodyPr>
          <a:lstStyle/>
          <a:p>
            <a:pPr algn="ctr">
              <a:lnSpc>
                <a:spcPts val="4187"/>
              </a:lnSpc>
              <a:spcBef>
                <a:spcPct val="0"/>
              </a:spcBef>
            </a:pPr>
            <a:r>
              <a:rPr lang="en-US" sz="2991">
                <a:solidFill>
                  <a:srgbClr val="001159"/>
                </a:solidFill>
                <a:latin typeface="Poppins Bold"/>
              </a:rPr>
              <a:t>Lower than Average Crime Rate</a:t>
            </a:r>
          </a:p>
        </p:txBody>
      </p:sp>
      <p:sp>
        <p:nvSpPr>
          <p:cNvPr name="TextBox 18" id="18"/>
          <p:cNvSpPr txBox="true"/>
          <p:nvPr/>
        </p:nvSpPr>
        <p:spPr>
          <a:xfrm rot="0">
            <a:off x="6589208" y="7366143"/>
            <a:ext cx="5425868" cy="1028926"/>
          </a:xfrm>
          <a:prstGeom prst="rect">
            <a:avLst/>
          </a:prstGeom>
        </p:spPr>
        <p:txBody>
          <a:bodyPr anchor="t" rtlCol="false" tIns="0" lIns="0" bIns="0" rIns="0">
            <a:spAutoFit/>
          </a:bodyPr>
          <a:lstStyle/>
          <a:p>
            <a:pPr algn="ctr">
              <a:lnSpc>
                <a:spcPts val="4187"/>
              </a:lnSpc>
            </a:pPr>
            <a:r>
              <a:rPr lang="en-US" sz="2991">
                <a:solidFill>
                  <a:srgbClr val="001159"/>
                </a:solidFill>
                <a:latin typeface="Poppins Bold"/>
              </a:rPr>
              <a:t>Ranking in the 78th Percentile for Safety</a:t>
            </a:r>
          </a:p>
        </p:txBody>
      </p:sp>
      <p:sp>
        <p:nvSpPr>
          <p:cNvPr name="TextBox 19" id="19"/>
          <p:cNvSpPr txBox="true"/>
          <p:nvPr/>
        </p:nvSpPr>
        <p:spPr>
          <a:xfrm rot="0">
            <a:off x="1101588" y="1532280"/>
            <a:ext cx="15988742" cy="1949883"/>
          </a:xfrm>
          <a:prstGeom prst="rect">
            <a:avLst/>
          </a:prstGeom>
        </p:spPr>
        <p:txBody>
          <a:bodyPr anchor="t" rtlCol="false" tIns="0" lIns="0" bIns="0" rIns="0">
            <a:spAutoFit/>
          </a:bodyPr>
          <a:lstStyle/>
          <a:p>
            <a:pPr>
              <a:lnSpc>
                <a:spcPts val="7527"/>
              </a:lnSpc>
            </a:pPr>
            <a:r>
              <a:rPr lang="en-US" sz="7380" spc="95">
                <a:solidFill>
                  <a:srgbClr val="050708"/>
                </a:solidFill>
                <a:latin typeface="Poppins Bold Bold"/>
              </a:rPr>
              <a:t>Why are People Moving to North Port, FL?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13566026" y="7410236"/>
            <a:ext cx="1902114" cy="3696128"/>
          </a:xfrm>
          <a:custGeom>
            <a:avLst/>
            <a:gdLst/>
            <a:ahLst/>
            <a:cxnLst/>
            <a:rect r="r" b="b" t="t" l="l"/>
            <a:pathLst>
              <a:path h="3696128" w="1902114">
                <a:moveTo>
                  <a:pt x="0" y="0"/>
                </a:moveTo>
                <a:lnTo>
                  <a:pt x="1902115" y="0"/>
                </a:lnTo>
                <a:lnTo>
                  <a:pt x="1902115" y="3696128"/>
                </a:lnTo>
                <a:lnTo>
                  <a:pt x="0" y="3696128"/>
                </a:lnTo>
                <a:lnTo>
                  <a:pt x="0" y="0"/>
                </a:lnTo>
                <a:close/>
              </a:path>
            </a:pathLst>
          </a:custGeom>
          <a:blipFill>
            <a:blip r:embed="rId3">
              <a:alphaModFix amt="60000"/>
            </a:blip>
            <a:stretch>
              <a:fillRect l="0" t="0" r="0" b="0"/>
            </a:stretch>
          </a:blipFill>
        </p:spPr>
      </p:sp>
      <p:grpSp>
        <p:nvGrpSpPr>
          <p:cNvPr name="Group 4" id="4"/>
          <p:cNvGrpSpPr/>
          <p:nvPr/>
        </p:nvGrpSpPr>
        <p:grpSpPr>
          <a:xfrm rot="5400000">
            <a:off x="15131609" y="689813"/>
            <a:ext cx="4193122" cy="2218174"/>
            <a:chOff x="0" y="0"/>
            <a:chExt cx="852330" cy="450885"/>
          </a:xfrm>
        </p:grpSpPr>
        <p:sp>
          <p:nvSpPr>
            <p:cNvPr name="Freeform 5" id="5"/>
            <p:cNvSpPr/>
            <p:nvPr/>
          </p:nvSpPr>
          <p:spPr>
            <a:xfrm flipH="false" flipV="false" rot="0">
              <a:off x="0" y="0"/>
              <a:ext cx="852330" cy="450885"/>
            </a:xfrm>
            <a:custGeom>
              <a:avLst/>
              <a:gdLst/>
              <a:ahLst/>
              <a:cxnLst/>
              <a:rect r="r" b="b" t="t" l="l"/>
              <a:pathLst>
                <a:path h="450885" w="852330">
                  <a:moveTo>
                    <a:pt x="426165" y="450885"/>
                  </a:moveTo>
                  <a:lnTo>
                    <a:pt x="852330" y="0"/>
                  </a:lnTo>
                  <a:lnTo>
                    <a:pt x="0" y="0"/>
                  </a:lnTo>
                  <a:lnTo>
                    <a:pt x="426165" y="450885"/>
                  </a:lnTo>
                  <a:close/>
                </a:path>
              </a:pathLst>
            </a:custGeom>
            <a:solidFill>
              <a:srgbClr val="001159"/>
            </a:solidFill>
          </p:spPr>
        </p:sp>
        <p:sp>
          <p:nvSpPr>
            <p:cNvPr name="TextBox 6" id="6"/>
            <p:cNvSpPr txBox="true"/>
            <p:nvPr/>
          </p:nvSpPr>
          <p:spPr>
            <a:xfrm>
              <a:off x="133176" y="-15419"/>
              <a:ext cx="585977" cy="256964"/>
            </a:xfrm>
            <a:prstGeom prst="rect">
              <a:avLst/>
            </a:prstGeom>
          </p:spPr>
          <p:txBody>
            <a:bodyPr anchor="ctr" rtlCol="false" tIns="50800" lIns="50800" bIns="50800" rIns="50800"/>
            <a:lstStyle/>
            <a:p>
              <a:pPr algn="ctr">
                <a:lnSpc>
                  <a:spcPts val="3535"/>
                </a:lnSpc>
              </a:pPr>
            </a:p>
          </p:txBody>
        </p:sp>
      </p:grpSp>
      <p:sp>
        <p:nvSpPr>
          <p:cNvPr name="Freeform 7" id="7"/>
          <p:cNvSpPr/>
          <p:nvPr/>
        </p:nvSpPr>
        <p:spPr>
          <a:xfrm flipH="false" flipV="false" rot="0">
            <a:off x="17306842" y="1562834"/>
            <a:ext cx="1030415" cy="1980167"/>
          </a:xfrm>
          <a:custGeom>
            <a:avLst/>
            <a:gdLst/>
            <a:ahLst/>
            <a:cxnLst/>
            <a:rect r="r" b="b" t="t" l="l"/>
            <a:pathLst>
              <a:path h="1980167" w="1030415">
                <a:moveTo>
                  <a:pt x="0" y="0"/>
                </a:moveTo>
                <a:lnTo>
                  <a:pt x="1030415" y="0"/>
                </a:lnTo>
                <a:lnTo>
                  <a:pt x="1030415" y="1980167"/>
                </a:lnTo>
                <a:lnTo>
                  <a:pt x="0" y="1980167"/>
                </a:lnTo>
                <a:lnTo>
                  <a:pt x="0" y="0"/>
                </a:lnTo>
                <a:close/>
              </a:path>
            </a:pathLst>
          </a:custGeom>
          <a:blipFill>
            <a:blip r:embed="rId4"/>
            <a:stretch>
              <a:fillRect l="0" t="0" r="0" b="0"/>
            </a:stretch>
          </a:blipFill>
        </p:spPr>
      </p:sp>
      <p:grpSp>
        <p:nvGrpSpPr>
          <p:cNvPr name="Group 8" id="8"/>
          <p:cNvGrpSpPr/>
          <p:nvPr/>
        </p:nvGrpSpPr>
        <p:grpSpPr>
          <a:xfrm rot="-5400000">
            <a:off x="16115417" y="-562396"/>
            <a:ext cx="1241317" cy="644621"/>
            <a:chOff x="0" y="0"/>
            <a:chExt cx="507057" cy="263317"/>
          </a:xfrm>
        </p:grpSpPr>
        <p:sp>
          <p:nvSpPr>
            <p:cNvPr name="Freeform 9" id="9"/>
            <p:cNvSpPr/>
            <p:nvPr/>
          </p:nvSpPr>
          <p:spPr>
            <a:xfrm flipH="false" flipV="false" rot="0">
              <a:off x="0" y="0"/>
              <a:ext cx="507057" cy="263317"/>
            </a:xfrm>
            <a:custGeom>
              <a:avLst/>
              <a:gdLst/>
              <a:ahLst/>
              <a:cxnLst/>
              <a:rect r="r" b="b" t="t" l="l"/>
              <a:pathLst>
                <a:path h="263317" w="507057">
                  <a:moveTo>
                    <a:pt x="253529" y="263317"/>
                  </a:moveTo>
                  <a:lnTo>
                    <a:pt x="507057" y="0"/>
                  </a:lnTo>
                  <a:lnTo>
                    <a:pt x="0" y="0"/>
                  </a:lnTo>
                  <a:lnTo>
                    <a:pt x="253529" y="263317"/>
                  </a:lnTo>
                  <a:close/>
                </a:path>
              </a:pathLst>
            </a:custGeom>
            <a:solidFill>
              <a:srgbClr val="77797B"/>
            </a:solidFill>
          </p:spPr>
        </p:sp>
        <p:sp>
          <p:nvSpPr>
            <p:cNvPr name="TextBox 10" id="10"/>
            <p:cNvSpPr txBox="true"/>
            <p:nvPr/>
          </p:nvSpPr>
          <p:spPr>
            <a:xfrm>
              <a:off x="79228" y="-28817"/>
              <a:ext cx="348602" cy="169879"/>
            </a:xfrm>
            <a:prstGeom prst="rect">
              <a:avLst/>
            </a:prstGeom>
          </p:spPr>
          <p:txBody>
            <a:bodyPr anchor="ctr" rtlCol="false" tIns="50800" lIns="50800" bIns="50800" rIns="50800"/>
            <a:lstStyle/>
            <a:p>
              <a:pPr algn="ctr">
                <a:lnSpc>
                  <a:spcPts val="3535"/>
                </a:lnSpc>
              </a:pPr>
            </a:p>
          </p:txBody>
        </p:sp>
      </p:grpSp>
      <p:grpSp>
        <p:nvGrpSpPr>
          <p:cNvPr name="Group 11" id="11"/>
          <p:cNvGrpSpPr/>
          <p:nvPr/>
        </p:nvGrpSpPr>
        <p:grpSpPr>
          <a:xfrm rot="5400000">
            <a:off x="16534042" y="-99579"/>
            <a:ext cx="1945020" cy="1011484"/>
            <a:chOff x="0" y="0"/>
            <a:chExt cx="794508" cy="413174"/>
          </a:xfrm>
        </p:grpSpPr>
        <p:sp>
          <p:nvSpPr>
            <p:cNvPr name="Freeform 12" id="12"/>
            <p:cNvSpPr/>
            <p:nvPr/>
          </p:nvSpPr>
          <p:spPr>
            <a:xfrm flipH="false" flipV="false" rot="0">
              <a:off x="0" y="0"/>
              <a:ext cx="794508" cy="413174"/>
            </a:xfrm>
            <a:custGeom>
              <a:avLst/>
              <a:gdLst/>
              <a:ahLst/>
              <a:cxnLst/>
              <a:rect r="r" b="b" t="t" l="l"/>
              <a:pathLst>
                <a:path h="413174" w="794508">
                  <a:moveTo>
                    <a:pt x="397254" y="413174"/>
                  </a:moveTo>
                  <a:lnTo>
                    <a:pt x="794508" y="0"/>
                  </a:lnTo>
                  <a:lnTo>
                    <a:pt x="0" y="0"/>
                  </a:lnTo>
                  <a:lnTo>
                    <a:pt x="397254" y="413174"/>
                  </a:lnTo>
                  <a:close/>
                </a:path>
              </a:pathLst>
            </a:custGeom>
            <a:solidFill>
              <a:srgbClr val="77797B"/>
            </a:solidFill>
          </p:spPr>
        </p:sp>
        <p:sp>
          <p:nvSpPr>
            <p:cNvPr name="TextBox 13" id="13"/>
            <p:cNvSpPr txBox="true"/>
            <p:nvPr/>
          </p:nvSpPr>
          <p:spPr>
            <a:xfrm>
              <a:off x="124142" y="-18113"/>
              <a:ext cx="546224" cy="239456"/>
            </a:xfrm>
            <a:prstGeom prst="rect">
              <a:avLst/>
            </a:prstGeom>
          </p:spPr>
          <p:txBody>
            <a:bodyPr anchor="ctr" rtlCol="false" tIns="50800" lIns="50800" bIns="50800" rIns="50800"/>
            <a:lstStyle/>
            <a:p>
              <a:pPr algn="ctr">
                <a:lnSpc>
                  <a:spcPts val="3535"/>
                </a:lnSpc>
              </a:pPr>
            </a:p>
          </p:txBody>
        </p:sp>
      </p:grpSp>
      <p:grpSp>
        <p:nvGrpSpPr>
          <p:cNvPr name="Group 14" id="14"/>
          <p:cNvGrpSpPr/>
          <p:nvPr/>
        </p:nvGrpSpPr>
        <p:grpSpPr>
          <a:xfrm rot="5400000">
            <a:off x="17515300" y="3475475"/>
            <a:ext cx="1310786" cy="655190"/>
            <a:chOff x="0" y="0"/>
            <a:chExt cx="794508" cy="397131"/>
          </a:xfrm>
        </p:grpSpPr>
        <p:sp>
          <p:nvSpPr>
            <p:cNvPr name="Freeform 15" id="15"/>
            <p:cNvSpPr/>
            <p:nvPr/>
          </p:nvSpPr>
          <p:spPr>
            <a:xfrm flipH="false" flipV="false" rot="0">
              <a:off x="0" y="0"/>
              <a:ext cx="794508" cy="397131"/>
            </a:xfrm>
            <a:custGeom>
              <a:avLst/>
              <a:gdLst/>
              <a:ahLst/>
              <a:cxnLst/>
              <a:rect r="r" b="b" t="t" l="l"/>
              <a:pathLst>
                <a:path h="397131" w="794508">
                  <a:moveTo>
                    <a:pt x="397254" y="397131"/>
                  </a:moveTo>
                  <a:lnTo>
                    <a:pt x="794508" y="0"/>
                  </a:lnTo>
                  <a:lnTo>
                    <a:pt x="0" y="0"/>
                  </a:lnTo>
                  <a:lnTo>
                    <a:pt x="397254" y="397131"/>
                  </a:lnTo>
                  <a:close/>
                </a:path>
              </a:pathLst>
            </a:custGeom>
            <a:solidFill>
              <a:srgbClr val="77797B"/>
            </a:solidFill>
          </p:spPr>
        </p:sp>
        <p:sp>
          <p:nvSpPr>
            <p:cNvPr name="TextBox 16" id="16"/>
            <p:cNvSpPr txBox="true"/>
            <p:nvPr/>
          </p:nvSpPr>
          <p:spPr>
            <a:xfrm>
              <a:off x="124142" y="-19259"/>
              <a:ext cx="546224" cy="232007"/>
            </a:xfrm>
            <a:prstGeom prst="rect">
              <a:avLst/>
            </a:prstGeom>
          </p:spPr>
          <p:txBody>
            <a:bodyPr anchor="ctr" rtlCol="false" tIns="50800" lIns="50800" bIns="50800" rIns="50800"/>
            <a:lstStyle/>
            <a:p>
              <a:pPr algn="ctr">
                <a:lnSpc>
                  <a:spcPts val="3535"/>
                </a:lnSpc>
              </a:pPr>
            </a:p>
          </p:txBody>
        </p:sp>
      </p:grpSp>
      <p:grpSp>
        <p:nvGrpSpPr>
          <p:cNvPr name="Group 17" id="17"/>
          <p:cNvGrpSpPr/>
          <p:nvPr/>
        </p:nvGrpSpPr>
        <p:grpSpPr>
          <a:xfrm rot="5400000">
            <a:off x="15564343" y="283620"/>
            <a:ext cx="504014" cy="277071"/>
            <a:chOff x="0" y="0"/>
            <a:chExt cx="311395" cy="171183"/>
          </a:xfrm>
        </p:grpSpPr>
        <p:sp>
          <p:nvSpPr>
            <p:cNvPr name="Freeform 18" id="18"/>
            <p:cNvSpPr/>
            <p:nvPr/>
          </p:nvSpPr>
          <p:spPr>
            <a:xfrm flipH="false" flipV="false" rot="0">
              <a:off x="0" y="0"/>
              <a:ext cx="311395" cy="171183"/>
            </a:xfrm>
            <a:custGeom>
              <a:avLst/>
              <a:gdLst/>
              <a:ahLst/>
              <a:cxnLst/>
              <a:rect r="r" b="b" t="t" l="l"/>
              <a:pathLst>
                <a:path h="171183" w="311395">
                  <a:moveTo>
                    <a:pt x="155697" y="171183"/>
                  </a:moveTo>
                  <a:lnTo>
                    <a:pt x="311395" y="0"/>
                  </a:lnTo>
                  <a:lnTo>
                    <a:pt x="0" y="0"/>
                  </a:lnTo>
                  <a:lnTo>
                    <a:pt x="155697" y="171183"/>
                  </a:lnTo>
                  <a:close/>
                </a:path>
              </a:pathLst>
            </a:custGeom>
            <a:solidFill>
              <a:srgbClr val="001159"/>
            </a:solidFill>
          </p:spPr>
        </p:sp>
        <p:sp>
          <p:nvSpPr>
            <p:cNvPr name="TextBox 19" id="19"/>
            <p:cNvSpPr txBox="true"/>
            <p:nvPr/>
          </p:nvSpPr>
          <p:spPr>
            <a:xfrm>
              <a:off x="48655" y="-35398"/>
              <a:ext cx="214084" cy="127103"/>
            </a:xfrm>
            <a:prstGeom prst="rect">
              <a:avLst/>
            </a:prstGeom>
          </p:spPr>
          <p:txBody>
            <a:bodyPr anchor="ctr" rtlCol="false" tIns="50800" lIns="50800" bIns="50800" rIns="50800"/>
            <a:lstStyle/>
            <a:p>
              <a:pPr algn="ctr">
                <a:lnSpc>
                  <a:spcPts val="3535"/>
                </a:lnSpc>
              </a:pPr>
            </a:p>
          </p:txBody>
        </p:sp>
      </p:grpSp>
      <p:sp>
        <p:nvSpPr>
          <p:cNvPr name="AutoShape 20" id="20"/>
          <p:cNvSpPr/>
          <p:nvPr/>
        </p:nvSpPr>
        <p:spPr>
          <a:xfrm rot="-2565862">
            <a:off x="15566285" y="131165"/>
            <a:ext cx="839045" cy="0"/>
          </a:xfrm>
          <a:prstGeom prst="line">
            <a:avLst/>
          </a:prstGeom>
          <a:ln cap="flat" w="9525">
            <a:solidFill>
              <a:srgbClr val="001159"/>
            </a:solidFill>
            <a:prstDash val="solid"/>
            <a:headEnd type="none" len="sm" w="sm"/>
            <a:tailEnd type="none" len="sm" w="sm"/>
          </a:ln>
        </p:spPr>
      </p:sp>
      <p:sp>
        <p:nvSpPr>
          <p:cNvPr name="AutoShape 21" id="21"/>
          <p:cNvSpPr/>
          <p:nvPr/>
        </p:nvSpPr>
        <p:spPr>
          <a:xfrm rot="-2613727">
            <a:off x="16549944" y="-507348"/>
            <a:ext cx="1417405" cy="0"/>
          </a:xfrm>
          <a:prstGeom prst="line">
            <a:avLst/>
          </a:prstGeom>
          <a:ln cap="flat" w="9525">
            <a:solidFill>
              <a:srgbClr val="77797B"/>
            </a:solidFill>
            <a:prstDash val="solid"/>
            <a:headEnd type="none" len="sm" w="sm"/>
            <a:tailEnd type="none" len="sm" w="sm"/>
          </a:ln>
        </p:spPr>
      </p:sp>
      <p:sp>
        <p:nvSpPr>
          <p:cNvPr name="Freeform 22" id="22"/>
          <p:cNvSpPr/>
          <p:nvPr/>
        </p:nvSpPr>
        <p:spPr>
          <a:xfrm flipH="false" flipV="false" rot="0">
            <a:off x="1028700" y="489964"/>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5"/>
            <a:stretch>
              <a:fillRect l="0" t="0" r="0" b="0"/>
            </a:stretch>
          </a:blipFill>
        </p:spPr>
      </p:sp>
      <p:grpSp>
        <p:nvGrpSpPr>
          <p:cNvPr name="Group 23" id="23"/>
          <p:cNvGrpSpPr/>
          <p:nvPr/>
        </p:nvGrpSpPr>
        <p:grpSpPr>
          <a:xfrm rot="0">
            <a:off x="1346268" y="7260531"/>
            <a:ext cx="4143482" cy="1997769"/>
            <a:chOff x="0" y="0"/>
            <a:chExt cx="1091287" cy="526161"/>
          </a:xfrm>
        </p:grpSpPr>
        <p:sp>
          <p:nvSpPr>
            <p:cNvPr name="Freeform 24" id="24"/>
            <p:cNvSpPr/>
            <p:nvPr/>
          </p:nvSpPr>
          <p:spPr>
            <a:xfrm flipH="false" flipV="false" rot="0">
              <a:off x="0" y="0"/>
              <a:ext cx="1091287" cy="526161"/>
            </a:xfrm>
            <a:custGeom>
              <a:avLst/>
              <a:gdLst/>
              <a:ahLst/>
              <a:cxnLst/>
              <a:rect r="r" b="b" t="t" l="l"/>
              <a:pathLst>
                <a:path h="526161" w="1091287">
                  <a:moveTo>
                    <a:pt x="888087" y="0"/>
                  </a:moveTo>
                  <a:cubicBezTo>
                    <a:pt x="1000312" y="0"/>
                    <a:pt x="1091287" y="117785"/>
                    <a:pt x="1091287" y="263081"/>
                  </a:cubicBezTo>
                  <a:cubicBezTo>
                    <a:pt x="1091287" y="408376"/>
                    <a:pt x="1000312" y="526161"/>
                    <a:pt x="888087" y="526161"/>
                  </a:cubicBezTo>
                  <a:lnTo>
                    <a:pt x="203200" y="526161"/>
                  </a:lnTo>
                  <a:cubicBezTo>
                    <a:pt x="90976" y="526161"/>
                    <a:pt x="0" y="408376"/>
                    <a:pt x="0" y="263081"/>
                  </a:cubicBezTo>
                  <a:cubicBezTo>
                    <a:pt x="0" y="117785"/>
                    <a:pt x="90976" y="0"/>
                    <a:pt x="203200" y="0"/>
                  </a:cubicBezTo>
                  <a:close/>
                </a:path>
              </a:pathLst>
            </a:custGeom>
            <a:solidFill>
              <a:srgbClr val="001159"/>
            </a:solidFill>
          </p:spPr>
        </p:sp>
        <p:sp>
          <p:nvSpPr>
            <p:cNvPr name="TextBox 25" id="25"/>
            <p:cNvSpPr txBox="true"/>
            <p:nvPr/>
          </p:nvSpPr>
          <p:spPr>
            <a:xfrm>
              <a:off x="0" y="-47625"/>
              <a:ext cx="1091287" cy="573786"/>
            </a:xfrm>
            <a:prstGeom prst="rect">
              <a:avLst/>
            </a:prstGeom>
          </p:spPr>
          <p:txBody>
            <a:bodyPr anchor="ctr" rtlCol="false" tIns="50800" lIns="50800" bIns="50800" rIns="50800"/>
            <a:lstStyle/>
            <a:p>
              <a:pPr algn="ctr">
                <a:lnSpc>
                  <a:spcPts val="3535"/>
                </a:lnSpc>
              </a:pPr>
            </a:p>
          </p:txBody>
        </p:sp>
      </p:grpSp>
      <p:sp>
        <p:nvSpPr>
          <p:cNvPr name="Freeform 26" id="26"/>
          <p:cNvSpPr/>
          <p:nvPr/>
        </p:nvSpPr>
        <p:spPr>
          <a:xfrm flipH="false" flipV="false" rot="0">
            <a:off x="8562932" y="3013129"/>
            <a:ext cx="7690171" cy="6727330"/>
          </a:xfrm>
          <a:custGeom>
            <a:avLst/>
            <a:gdLst/>
            <a:ahLst/>
            <a:cxnLst/>
            <a:rect r="r" b="b" t="t" l="l"/>
            <a:pathLst>
              <a:path h="6727330" w="7690171">
                <a:moveTo>
                  <a:pt x="0" y="0"/>
                </a:moveTo>
                <a:lnTo>
                  <a:pt x="7690170" y="0"/>
                </a:lnTo>
                <a:lnTo>
                  <a:pt x="7690170" y="6727331"/>
                </a:lnTo>
                <a:lnTo>
                  <a:pt x="0" y="6727331"/>
                </a:lnTo>
                <a:lnTo>
                  <a:pt x="0" y="0"/>
                </a:lnTo>
                <a:close/>
              </a:path>
            </a:pathLst>
          </a:custGeom>
          <a:blipFill>
            <a:blip r:embed="rId6"/>
            <a:stretch>
              <a:fillRect l="-21" t="0" r="-21" b="-14170"/>
            </a:stretch>
          </a:blipFill>
        </p:spPr>
      </p:sp>
      <p:sp>
        <p:nvSpPr>
          <p:cNvPr name="TextBox 27" id="27"/>
          <p:cNvSpPr txBox="true"/>
          <p:nvPr/>
        </p:nvSpPr>
        <p:spPr>
          <a:xfrm rot="0">
            <a:off x="1028700" y="1745839"/>
            <a:ext cx="14926186" cy="1796111"/>
          </a:xfrm>
          <a:prstGeom prst="rect">
            <a:avLst/>
          </a:prstGeom>
        </p:spPr>
        <p:txBody>
          <a:bodyPr anchor="t" rtlCol="false" tIns="0" lIns="0" bIns="0" rIns="0">
            <a:spAutoFit/>
          </a:bodyPr>
          <a:lstStyle/>
          <a:p>
            <a:pPr>
              <a:lnSpc>
                <a:spcPts val="6863"/>
              </a:lnSpc>
            </a:pPr>
            <a:r>
              <a:rPr lang="en-US" sz="7380" spc="95">
                <a:solidFill>
                  <a:srgbClr val="050708"/>
                </a:solidFill>
                <a:latin typeface="Poppins Bold Bold"/>
              </a:rPr>
              <a:t>What is Coming to North Port, FL?</a:t>
            </a:r>
          </a:p>
        </p:txBody>
      </p:sp>
      <p:sp>
        <p:nvSpPr>
          <p:cNvPr name="TextBox 28" id="28"/>
          <p:cNvSpPr txBox="true"/>
          <p:nvPr/>
        </p:nvSpPr>
        <p:spPr>
          <a:xfrm rot="0">
            <a:off x="1028700" y="4018201"/>
            <a:ext cx="5944236" cy="2680843"/>
          </a:xfrm>
          <a:prstGeom prst="rect">
            <a:avLst/>
          </a:prstGeom>
        </p:spPr>
        <p:txBody>
          <a:bodyPr anchor="t" rtlCol="false" tIns="0" lIns="0" bIns="0" rIns="0">
            <a:spAutoFit/>
          </a:bodyPr>
          <a:lstStyle/>
          <a:p>
            <a:pPr>
              <a:lnSpc>
                <a:spcPts val="3535"/>
              </a:lnSpc>
            </a:pPr>
            <a:r>
              <a:rPr lang="en-US" sz="2599">
                <a:solidFill>
                  <a:srgbClr val="050708"/>
                </a:solidFill>
                <a:latin typeface="Poppins Bold Bold"/>
              </a:rPr>
              <a:t>30 commercial Projects including  </a:t>
            </a:r>
          </a:p>
          <a:p>
            <a:pPr marL="561336" indent="-280668" lvl="1">
              <a:lnSpc>
                <a:spcPts val="3535"/>
              </a:lnSpc>
              <a:buFont typeface="Arial"/>
              <a:buChar char="•"/>
            </a:pPr>
            <a:r>
              <a:rPr lang="en-US" sz="2599">
                <a:solidFill>
                  <a:srgbClr val="050708"/>
                </a:solidFill>
                <a:latin typeface="Poppins Bold Bold"/>
              </a:rPr>
              <a:t>Shopping centers, </a:t>
            </a:r>
          </a:p>
          <a:p>
            <a:pPr marL="561336" indent="-280668" lvl="1">
              <a:lnSpc>
                <a:spcPts val="3535"/>
              </a:lnSpc>
              <a:buFont typeface="Arial"/>
              <a:buChar char="•"/>
            </a:pPr>
            <a:r>
              <a:rPr lang="en-US" sz="2599">
                <a:solidFill>
                  <a:srgbClr val="050708"/>
                </a:solidFill>
                <a:latin typeface="Poppins Bold Bold"/>
              </a:rPr>
              <a:t>2 Medical Centers,</a:t>
            </a:r>
          </a:p>
          <a:p>
            <a:pPr marL="561336" indent="-280668" lvl="1">
              <a:lnSpc>
                <a:spcPts val="3535"/>
              </a:lnSpc>
              <a:buFont typeface="Arial"/>
              <a:buChar char="•"/>
            </a:pPr>
            <a:r>
              <a:rPr lang="en-US" sz="2599">
                <a:solidFill>
                  <a:srgbClr val="050708"/>
                </a:solidFill>
                <a:latin typeface="Poppins Bold Bold"/>
              </a:rPr>
              <a:t>1 Medical building, </a:t>
            </a:r>
          </a:p>
          <a:p>
            <a:pPr marL="561336" indent="-280668" lvl="1">
              <a:lnSpc>
                <a:spcPts val="3535"/>
              </a:lnSpc>
              <a:buFont typeface="Arial"/>
              <a:buChar char="•"/>
            </a:pPr>
            <a:r>
              <a:rPr lang="en-US" sz="2599">
                <a:solidFill>
                  <a:srgbClr val="050708"/>
                </a:solidFill>
                <a:latin typeface="Poppins Bold Bold"/>
              </a:rPr>
              <a:t>1 behavior hospital, </a:t>
            </a:r>
          </a:p>
          <a:p>
            <a:pPr marL="561336" indent="-280668" lvl="1">
              <a:lnSpc>
                <a:spcPts val="3535"/>
              </a:lnSpc>
              <a:buFont typeface="Arial"/>
              <a:buChar char="•"/>
            </a:pPr>
            <a:r>
              <a:rPr lang="en-US" sz="2599">
                <a:solidFill>
                  <a:srgbClr val="050708"/>
                </a:solidFill>
                <a:latin typeface="Poppins Bold Bold"/>
              </a:rPr>
              <a:t>Costco and more!</a:t>
            </a:r>
          </a:p>
        </p:txBody>
      </p:sp>
      <p:sp>
        <p:nvSpPr>
          <p:cNvPr name="TextBox 29" id="29"/>
          <p:cNvSpPr txBox="true"/>
          <p:nvPr/>
        </p:nvSpPr>
        <p:spPr>
          <a:xfrm rot="0">
            <a:off x="1698903" y="7345535"/>
            <a:ext cx="3438211" cy="1818640"/>
          </a:xfrm>
          <a:prstGeom prst="rect">
            <a:avLst/>
          </a:prstGeom>
        </p:spPr>
        <p:txBody>
          <a:bodyPr anchor="t" rtlCol="false" tIns="0" lIns="0" bIns="0" rIns="0">
            <a:spAutoFit/>
          </a:bodyPr>
          <a:lstStyle/>
          <a:p>
            <a:pPr algn="ctr">
              <a:lnSpc>
                <a:spcPts val="4759"/>
              </a:lnSpc>
            </a:pPr>
            <a:r>
              <a:rPr lang="en-US" sz="3399" u="sng">
                <a:solidFill>
                  <a:srgbClr val="FFFFFF"/>
                </a:solidFill>
                <a:latin typeface="Poppins"/>
                <a:hlinkClick r:id="rId7" tooltip="https://northport.maps.arcgis.com/apps/MapTour/index.html?appid=f60b826f1272498eb3b7d73574474906"/>
              </a:rPr>
              <a:t>Current Development Map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13566026" y="7410236"/>
            <a:ext cx="1902114" cy="3696128"/>
          </a:xfrm>
          <a:custGeom>
            <a:avLst/>
            <a:gdLst/>
            <a:ahLst/>
            <a:cxnLst/>
            <a:rect r="r" b="b" t="t" l="l"/>
            <a:pathLst>
              <a:path h="3696128" w="1902114">
                <a:moveTo>
                  <a:pt x="0" y="0"/>
                </a:moveTo>
                <a:lnTo>
                  <a:pt x="1902115" y="0"/>
                </a:lnTo>
                <a:lnTo>
                  <a:pt x="1902115" y="3696128"/>
                </a:lnTo>
                <a:lnTo>
                  <a:pt x="0" y="3696128"/>
                </a:lnTo>
                <a:lnTo>
                  <a:pt x="0" y="0"/>
                </a:lnTo>
                <a:close/>
              </a:path>
            </a:pathLst>
          </a:custGeom>
          <a:blipFill>
            <a:blip r:embed="rId3">
              <a:alphaModFix amt="60000"/>
            </a:blip>
            <a:stretch>
              <a:fillRect l="0" t="0" r="0" b="0"/>
            </a:stretch>
          </a:blipFill>
        </p:spPr>
      </p:sp>
      <p:grpSp>
        <p:nvGrpSpPr>
          <p:cNvPr name="Group 4" id="4"/>
          <p:cNvGrpSpPr/>
          <p:nvPr/>
        </p:nvGrpSpPr>
        <p:grpSpPr>
          <a:xfrm rot="5400000">
            <a:off x="15131609" y="689813"/>
            <a:ext cx="4193122" cy="2218174"/>
            <a:chOff x="0" y="0"/>
            <a:chExt cx="852330" cy="450885"/>
          </a:xfrm>
        </p:grpSpPr>
        <p:sp>
          <p:nvSpPr>
            <p:cNvPr name="Freeform 5" id="5"/>
            <p:cNvSpPr/>
            <p:nvPr/>
          </p:nvSpPr>
          <p:spPr>
            <a:xfrm flipH="false" flipV="false" rot="0">
              <a:off x="0" y="0"/>
              <a:ext cx="852330" cy="450885"/>
            </a:xfrm>
            <a:custGeom>
              <a:avLst/>
              <a:gdLst/>
              <a:ahLst/>
              <a:cxnLst/>
              <a:rect r="r" b="b" t="t" l="l"/>
              <a:pathLst>
                <a:path h="450885" w="852330">
                  <a:moveTo>
                    <a:pt x="426165" y="450885"/>
                  </a:moveTo>
                  <a:lnTo>
                    <a:pt x="852330" y="0"/>
                  </a:lnTo>
                  <a:lnTo>
                    <a:pt x="0" y="0"/>
                  </a:lnTo>
                  <a:lnTo>
                    <a:pt x="426165" y="450885"/>
                  </a:lnTo>
                  <a:close/>
                </a:path>
              </a:pathLst>
            </a:custGeom>
            <a:solidFill>
              <a:srgbClr val="001159"/>
            </a:solidFill>
          </p:spPr>
        </p:sp>
        <p:sp>
          <p:nvSpPr>
            <p:cNvPr name="TextBox 6" id="6"/>
            <p:cNvSpPr txBox="true"/>
            <p:nvPr/>
          </p:nvSpPr>
          <p:spPr>
            <a:xfrm>
              <a:off x="133176" y="-15419"/>
              <a:ext cx="585977" cy="256964"/>
            </a:xfrm>
            <a:prstGeom prst="rect">
              <a:avLst/>
            </a:prstGeom>
          </p:spPr>
          <p:txBody>
            <a:bodyPr anchor="ctr" rtlCol="false" tIns="50800" lIns="50800" bIns="50800" rIns="50800"/>
            <a:lstStyle/>
            <a:p>
              <a:pPr algn="ctr">
                <a:lnSpc>
                  <a:spcPts val="3535"/>
                </a:lnSpc>
              </a:pPr>
            </a:p>
          </p:txBody>
        </p:sp>
      </p:grpSp>
      <p:sp>
        <p:nvSpPr>
          <p:cNvPr name="Freeform 7" id="7"/>
          <p:cNvSpPr/>
          <p:nvPr/>
        </p:nvSpPr>
        <p:spPr>
          <a:xfrm flipH="false" flipV="false" rot="0">
            <a:off x="17306842" y="1562834"/>
            <a:ext cx="1030415" cy="1980167"/>
          </a:xfrm>
          <a:custGeom>
            <a:avLst/>
            <a:gdLst/>
            <a:ahLst/>
            <a:cxnLst/>
            <a:rect r="r" b="b" t="t" l="l"/>
            <a:pathLst>
              <a:path h="1980167" w="1030415">
                <a:moveTo>
                  <a:pt x="0" y="0"/>
                </a:moveTo>
                <a:lnTo>
                  <a:pt x="1030415" y="0"/>
                </a:lnTo>
                <a:lnTo>
                  <a:pt x="1030415" y="1980167"/>
                </a:lnTo>
                <a:lnTo>
                  <a:pt x="0" y="1980167"/>
                </a:lnTo>
                <a:lnTo>
                  <a:pt x="0" y="0"/>
                </a:lnTo>
                <a:close/>
              </a:path>
            </a:pathLst>
          </a:custGeom>
          <a:blipFill>
            <a:blip r:embed="rId4"/>
            <a:stretch>
              <a:fillRect l="0" t="0" r="0" b="0"/>
            </a:stretch>
          </a:blipFill>
        </p:spPr>
      </p:sp>
      <p:grpSp>
        <p:nvGrpSpPr>
          <p:cNvPr name="Group 8" id="8"/>
          <p:cNvGrpSpPr/>
          <p:nvPr/>
        </p:nvGrpSpPr>
        <p:grpSpPr>
          <a:xfrm rot="-5400000">
            <a:off x="16115417" y="-562396"/>
            <a:ext cx="1241317" cy="644621"/>
            <a:chOff x="0" y="0"/>
            <a:chExt cx="507057" cy="263317"/>
          </a:xfrm>
        </p:grpSpPr>
        <p:sp>
          <p:nvSpPr>
            <p:cNvPr name="Freeform 9" id="9"/>
            <p:cNvSpPr/>
            <p:nvPr/>
          </p:nvSpPr>
          <p:spPr>
            <a:xfrm flipH="false" flipV="false" rot="0">
              <a:off x="0" y="0"/>
              <a:ext cx="507057" cy="263317"/>
            </a:xfrm>
            <a:custGeom>
              <a:avLst/>
              <a:gdLst/>
              <a:ahLst/>
              <a:cxnLst/>
              <a:rect r="r" b="b" t="t" l="l"/>
              <a:pathLst>
                <a:path h="263317" w="507057">
                  <a:moveTo>
                    <a:pt x="253529" y="263317"/>
                  </a:moveTo>
                  <a:lnTo>
                    <a:pt x="507057" y="0"/>
                  </a:lnTo>
                  <a:lnTo>
                    <a:pt x="0" y="0"/>
                  </a:lnTo>
                  <a:lnTo>
                    <a:pt x="253529" y="263317"/>
                  </a:lnTo>
                  <a:close/>
                </a:path>
              </a:pathLst>
            </a:custGeom>
            <a:solidFill>
              <a:srgbClr val="77797B"/>
            </a:solidFill>
          </p:spPr>
        </p:sp>
        <p:sp>
          <p:nvSpPr>
            <p:cNvPr name="TextBox 10" id="10"/>
            <p:cNvSpPr txBox="true"/>
            <p:nvPr/>
          </p:nvSpPr>
          <p:spPr>
            <a:xfrm>
              <a:off x="79228" y="-28817"/>
              <a:ext cx="348602" cy="169879"/>
            </a:xfrm>
            <a:prstGeom prst="rect">
              <a:avLst/>
            </a:prstGeom>
          </p:spPr>
          <p:txBody>
            <a:bodyPr anchor="ctr" rtlCol="false" tIns="50800" lIns="50800" bIns="50800" rIns="50800"/>
            <a:lstStyle/>
            <a:p>
              <a:pPr algn="ctr">
                <a:lnSpc>
                  <a:spcPts val="3535"/>
                </a:lnSpc>
              </a:pPr>
            </a:p>
          </p:txBody>
        </p:sp>
      </p:grpSp>
      <p:grpSp>
        <p:nvGrpSpPr>
          <p:cNvPr name="Group 11" id="11"/>
          <p:cNvGrpSpPr/>
          <p:nvPr/>
        </p:nvGrpSpPr>
        <p:grpSpPr>
          <a:xfrm rot="5400000">
            <a:off x="16534042" y="-99579"/>
            <a:ext cx="1945020" cy="1011484"/>
            <a:chOff x="0" y="0"/>
            <a:chExt cx="794508" cy="413174"/>
          </a:xfrm>
        </p:grpSpPr>
        <p:sp>
          <p:nvSpPr>
            <p:cNvPr name="Freeform 12" id="12"/>
            <p:cNvSpPr/>
            <p:nvPr/>
          </p:nvSpPr>
          <p:spPr>
            <a:xfrm flipH="false" flipV="false" rot="0">
              <a:off x="0" y="0"/>
              <a:ext cx="794508" cy="413174"/>
            </a:xfrm>
            <a:custGeom>
              <a:avLst/>
              <a:gdLst/>
              <a:ahLst/>
              <a:cxnLst/>
              <a:rect r="r" b="b" t="t" l="l"/>
              <a:pathLst>
                <a:path h="413174" w="794508">
                  <a:moveTo>
                    <a:pt x="397254" y="413174"/>
                  </a:moveTo>
                  <a:lnTo>
                    <a:pt x="794508" y="0"/>
                  </a:lnTo>
                  <a:lnTo>
                    <a:pt x="0" y="0"/>
                  </a:lnTo>
                  <a:lnTo>
                    <a:pt x="397254" y="413174"/>
                  </a:lnTo>
                  <a:close/>
                </a:path>
              </a:pathLst>
            </a:custGeom>
            <a:solidFill>
              <a:srgbClr val="77797B"/>
            </a:solidFill>
          </p:spPr>
        </p:sp>
        <p:sp>
          <p:nvSpPr>
            <p:cNvPr name="TextBox 13" id="13"/>
            <p:cNvSpPr txBox="true"/>
            <p:nvPr/>
          </p:nvSpPr>
          <p:spPr>
            <a:xfrm>
              <a:off x="124142" y="-18113"/>
              <a:ext cx="546224" cy="239456"/>
            </a:xfrm>
            <a:prstGeom prst="rect">
              <a:avLst/>
            </a:prstGeom>
          </p:spPr>
          <p:txBody>
            <a:bodyPr anchor="ctr" rtlCol="false" tIns="50800" lIns="50800" bIns="50800" rIns="50800"/>
            <a:lstStyle/>
            <a:p>
              <a:pPr algn="ctr">
                <a:lnSpc>
                  <a:spcPts val="3535"/>
                </a:lnSpc>
              </a:pPr>
            </a:p>
          </p:txBody>
        </p:sp>
      </p:grpSp>
      <p:grpSp>
        <p:nvGrpSpPr>
          <p:cNvPr name="Group 14" id="14"/>
          <p:cNvGrpSpPr/>
          <p:nvPr/>
        </p:nvGrpSpPr>
        <p:grpSpPr>
          <a:xfrm rot="5400000">
            <a:off x="17515300" y="3475475"/>
            <a:ext cx="1310786" cy="655190"/>
            <a:chOff x="0" y="0"/>
            <a:chExt cx="794508" cy="397131"/>
          </a:xfrm>
        </p:grpSpPr>
        <p:sp>
          <p:nvSpPr>
            <p:cNvPr name="Freeform 15" id="15"/>
            <p:cNvSpPr/>
            <p:nvPr/>
          </p:nvSpPr>
          <p:spPr>
            <a:xfrm flipH="false" flipV="false" rot="0">
              <a:off x="0" y="0"/>
              <a:ext cx="794508" cy="397131"/>
            </a:xfrm>
            <a:custGeom>
              <a:avLst/>
              <a:gdLst/>
              <a:ahLst/>
              <a:cxnLst/>
              <a:rect r="r" b="b" t="t" l="l"/>
              <a:pathLst>
                <a:path h="397131" w="794508">
                  <a:moveTo>
                    <a:pt x="397254" y="397131"/>
                  </a:moveTo>
                  <a:lnTo>
                    <a:pt x="794508" y="0"/>
                  </a:lnTo>
                  <a:lnTo>
                    <a:pt x="0" y="0"/>
                  </a:lnTo>
                  <a:lnTo>
                    <a:pt x="397254" y="397131"/>
                  </a:lnTo>
                  <a:close/>
                </a:path>
              </a:pathLst>
            </a:custGeom>
            <a:solidFill>
              <a:srgbClr val="77797B"/>
            </a:solidFill>
          </p:spPr>
        </p:sp>
        <p:sp>
          <p:nvSpPr>
            <p:cNvPr name="TextBox 16" id="16"/>
            <p:cNvSpPr txBox="true"/>
            <p:nvPr/>
          </p:nvSpPr>
          <p:spPr>
            <a:xfrm>
              <a:off x="124142" y="-19259"/>
              <a:ext cx="546224" cy="232007"/>
            </a:xfrm>
            <a:prstGeom prst="rect">
              <a:avLst/>
            </a:prstGeom>
          </p:spPr>
          <p:txBody>
            <a:bodyPr anchor="ctr" rtlCol="false" tIns="50800" lIns="50800" bIns="50800" rIns="50800"/>
            <a:lstStyle/>
            <a:p>
              <a:pPr algn="ctr">
                <a:lnSpc>
                  <a:spcPts val="3535"/>
                </a:lnSpc>
              </a:pPr>
            </a:p>
          </p:txBody>
        </p:sp>
      </p:grpSp>
      <p:grpSp>
        <p:nvGrpSpPr>
          <p:cNvPr name="Group 17" id="17"/>
          <p:cNvGrpSpPr/>
          <p:nvPr/>
        </p:nvGrpSpPr>
        <p:grpSpPr>
          <a:xfrm rot="5400000">
            <a:off x="15564343" y="283620"/>
            <a:ext cx="504014" cy="277071"/>
            <a:chOff x="0" y="0"/>
            <a:chExt cx="311395" cy="171183"/>
          </a:xfrm>
        </p:grpSpPr>
        <p:sp>
          <p:nvSpPr>
            <p:cNvPr name="Freeform 18" id="18"/>
            <p:cNvSpPr/>
            <p:nvPr/>
          </p:nvSpPr>
          <p:spPr>
            <a:xfrm flipH="false" flipV="false" rot="0">
              <a:off x="0" y="0"/>
              <a:ext cx="311395" cy="171183"/>
            </a:xfrm>
            <a:custGeom>
              <a:avLst/>
              <a:gdLst/>
              <a:ahLst/>
              <a:cxnLst/>
              <a:rect r="r" b="b" t="t" l="l"/>
              <a:pathLst>
                <a:path h="171183" w="311395">
                  <a:moveTo>
                    <a:pt x="155697" y="171183"/>
                  </a:moveTo>
                  <a:lnTo>
                    <a:pt x="311395" y="0"/>
                  </a:lnTo>
                  <a:lnTo>
                    <a:pt x="0" y="0"/>
                  </a:lnTo>
                  <a:lnTo>
                    <a:pt x="155697" y="171183"/>
                  </a:lnTo>
                  <a:close/>
                </a:path>
              </a:pathLst>
            </a:custGeom>
            <a:solidFill>
              <a:srgbClr val="001159"/>
            </a:solidFill>
          </p:spPr>
        </p:sp>
        <p:sp>
          <p:nvSpPr>
            <p:cNvPr name="TextBox 19" id="19"/>
            <p:cNvSpPr txBox="true"/>
            <p:nvPr/>
          </p:nvSpPr>
          <p:spPr>
            <a:xfrm>
              <a:off x="48655" y="-35398"/>
              <a:ext cx="214084" cy="127103"/>
            </a:xfrm>
            <a:prstGeom prst="rect">
              <a:avLst/>
            </a:prstGeom>
          </p:spPr>
          <p:txBody>
            <a:bodyPr anchor="ctr" rtlCol="false" tIns="50800" lIns="50800" bIns="50800" rIns="50800"/>
            <a:lstStyle/>
            <a:p>
              <a:pPr algn="ctr">
                <a:lnSpc>
                  <a:spcPts val="3535"/>
                </a:lnSpc>
              </a:pPr>
            </a:p>
          </p:txBody>
        </p:sp>
      </p:grpSp>
      <p:sp>
        <p:nvSpPr>
          <p:cNvPr name="AutoShape 20" id="20"/>
          <p:cNvSpPr/>
          <p:nvPr/>
        </p:nvSpPr>
        <p:spPr>
          <a:xfrm rot="-2565862">
            <a:off x="15566285" y="131165"/>
            <a:ext cx="839045" cy="0"/>
          </a:xfrm>
          <a:prstGeom prst="line">
            <a:avLst/>
          </a:prstGeom>
          <a:ln cap="flat" w="9525">
            <a:solidFill>
              <a:srgbClr val="001159"/>
            </a:solidFill>
            <a:prstDash val="solid"/>
            <a:headEnd type="none" len="sm" w="sm"/>
            <a:tailEnd type="none" len="sm" w="sm"/>
          </a:ln>
        </p:spPr>
      </p:sp>
      <p:sp>
        <p:nvSpPr>
          <p:cNvPr name="AutoShape 21" id="21"/>
          <p:cNvSpPr/>
          <p:nvPr/>
        </p:nvSpPr>
        <p:spPr>
          <a:xfrm rot="-2613727">
            <a:off x="16549944" y="-507348"/>
            <a:ext cx="1417405" cy="0"/>
          </a:xfrm>
          <a:prstGeom prst="line">
            <a:avLst/>
          </a:prstGeom>
          <a:ln cap="flat" w="9525">
            <a:solidFill>
              <a:srgbClr val="77797B"/>
            </a:solidFill>
            <a:prstDash val="solid"/>
            <a:headEnd type="none" len="sm" w="sm"/>
            <a:tailEnd type="none" len="sm" w="sm"/>
          </a:ln>
        </p:spPr>
      </p:sp>
      <p:sp>
        <p:nvSpPr>
          <p:cNvPr name="Freeform 22" id="22"/>
          <p:cNvSpPr/>
          <p:nvPr/>
        </p:nvSpPr>
        <p:spPr>
          <a:xfrm flipH="false" flipV="false" rot="0">
            <a:off x="1028700" y="489964"/>
            <a:ext cx="2149574" cy="538736"/>
          </a:xfrm>
          <a:custGeom>
            <a:avLst/>
            <a:gdLst/>
            <a:ahLst/>
            <a:cxnLst/>
            <a:rect r="r" b="b" t="t" l="l"/>
            <a:pathLst>
              <a:path h="538736" w="2149574">
                <a:moveTo>
                  <a:pt x="0" y="0"/>
                </a:moveTo>
                <a:lnTo>
                  <a:pt x="2149574" y="0"/>
                </a:lnTo>
                <a:lnTo>
                  <a:pt x="2149574" y="538736"/>
                </a:lnTo>
                <a:lnTo>
                  <a:pt x="0" y="538736"/>
                </a:lnTo>
                <a:lnTo>
                  <a:pt x="0" y="0"/>
                </a:lnTo>
                <a:close/>
              </a:path>
            </a:pathLst>
          </a:custGeom>
          <a:blipFill>
            <a:blip r:embed="rId5"/>
            <a:stretch>
              <a:fillRect l="0" t="0" r="0" b="0"/>
            </a:stretch>
          </a:blipFill>
        </p:spPr>
      </p:sp>
      <p:grpSp>
        <p:nvGrpSpPr>
          <p:cNvPr name="Group 23" id="23"/>
          <p:cNvGrpSpPr/>
          <p:nvPr/>
        </p:nvGrpSpPr>
        <p:grpSpPr>
          <a:xfrm rot="0">
            <a:off x="4918810" y="1562834"/>
            <a:ext cx="10759004" cy="8069255"/>
            <a:chOff x="0" y="0"/>
            <a:chExt cx="2833647" cy="2125236"/>
          </a:xfrm>
        </p:grpSpPr>
        <p:sp>
          <p:nvSpPr>
            <p:cNvPr name="Freeform 24" id="24"/>
            <p:cNvSpPr/>
            <p:nvPr/>
          </p:nvSpPr>
          <p:spPr>
            <a:xfrm flipH="false" flipV="false" rot="0">
              <a:off x="0" y="0"/>
              <a:ext cx="2833647" cy="2125236"/>
            </a:xfrm>
            <a:custGeom>
              <a:avLst/>
              <a:gdLst/>
              <a:ahLst/>
              <a:cxnLst/>
              <a:rect r="r" b="b" t="t" l="l"/>
              <a:pathLst>
                <a:path h="2125236" w="2833647">
                  <a:moveTo>
                    <a:pt x="0" y="0"/>
                  </a:moveTo>
                  <a:lnTo>
                    <a:pt x="2833647" y="0"/>
                  </a:lnTo>
                  <a:lnTo>
                    <a:pt x="2833647" y="2125236"/>
                  </a:lnTo>
                  <a:lnTo>
                    <a:pt x="0" y="2125236"/>
                  </a:lnTo>
                  <a:close/>
                </a:path>
              </a:pathLst>
            </a:custGeom>
            <a:solidFill>
              <a:srgbClr val="000000">
                <a:alpha val="0"/>
              </a:srgbClr>
            </a:solidFill>
            <a:ln w="57150" cap="sq">
              <a:solidFill>
                <a:srgbClr val="000000"/>
              </a:solidFill>
              <a:prstDash val="solid"/>
              <a:miter/>
            </a:ln>
          </p:spPr>
        </p:sp>
        <p:sp>
          <p:nvSpPr>
            <p:cNvPr name="TextBox 25" id="25"/>
            <p:cNvSpPr txBox="true"/>
            <p:nvPr/>
          </p:nvSpPr>
          <p:spPr>
            <a:xfrm>
              <a:off x="0" y="-47625"/>
              <a:ext cx="2833647" cy="2172861"/>
            </a:xfrm>
            <a:prstGeom prst="rect">
              <a:avLst/>
            </a:prstGeom>
          </p:spPr>
          <p:txBody>
            <a:bodyPr anchor="ctr" rtlCol="false" tIns="50800" lIns="50800" bIns="50800" rIns="50800"/>
            <a:lstStyle/>
            <a:p>
              <a:pPr algn="ctr">
                <a:lnSpc>
                  <a:spcPts val="3535"/>
                </a:lnSpc>
              </a:pPr>
            </a:p>
          </p:txBody>
        </p:sp>
      </p:grpSp>
      <p:sp>
        <p:nvSpPr>
          <p:cNvPr name="TextBox 26" id="26"/>
          <p:cNvSpPr txBox="true"/>
          <p:nvPr/>
        </p:nvSpPr>
        <p:spPr>
          <a:xfrm rot="0">
            <a:off x="470235" y="1989400"/>
            <a:ext cx="4262760" cy="1796111"/>
          </a:xfrm>
          <a:prstGeom prst="rect">
            <a:avLst/>
          </a:prstGeom>
        </p:spPr>
        <p:txBody>
          <a:bodyPr anchor="t" rtlCol="false" tIns="0" lIns="0" bIns="0" rIns="0">
            <a:spAutoFit/>
          </a:bodyPr>
          <a:lstStyle/>
          <a:p>
            <a:pPr>
              <a:lnSpc>
                <a:spcPts val="6863"/>
              </a:lnSpc>
            </a:pPr>
            <a:r>
              <a:rPr lang="en-US" sz="7380" spc="95">
                <a:solidFill>
                  <a:srgbClr val="050708"/>
                </a:solidFill>
                <a:latin typeface="Poppins Bold Bold"/>
              </a:rPr>
              <a:t>Model </a:t>
            </a:r>
          </a:p>
          <a:p>
            <a:pPr>
              <a:lnSpc>
                <a:spcPts val="6863"/>
              </a:lnSpc>
            </a:pPr>
            <a:r>
              <a:rPr lang="en-US" sz="7380" spc="95">
                <a:solidFill>
                  <a:srgbClr val="050708"/>
                </a:solidFill>
                <a:latin typeface="Poppins Bold Bold"/>
              </a:rPr>
              <a:t>Home</a:t>
            </a:r>
          </a:p>
        </p:txBody>
      </p:sp>
      <p:sp>
        <p:nvSpPr>
          <p:cNvPr name="TextBox 27" id="27"/>
          <p:cNvSpPr txBox="true"/>
          <p:nvPr/>
        </p:nvSpPr>
        <p:spPr>
          <a:xfrm rot="0">
            <a:off x="287592" y="4174002"/>
            <a:ext cx="4332536" cy="1180465"/>
          </a:xfrm>
          <a:prstGeom prst="rect">
            <a:avLst/>
          </a:prstGeom>
        </p:spPr>
        <p:txBody>
          <a:bodyPr anchor="t" rtlCol="false" tIns="0" lIns="0" bIns="0" rIns="0">
            <a:spAutoFit/>
          </a:bodyPr>
          <a:lstStyle/>
          <a:p>
            <a:pPr algn="ctr">
              <a:lnSpc>
                <a:spcPts val="4759"/>
              </a:lnSpc>
            </a:pPr>
            <a:r>
              <a:rPr lang="en-US" sz="3399">
                <a:solidFill>
                  <a:srgbClr val="050708"/>
                </a:solidFill>
                <a:latin typeface="Canva Sans"/>
              </a:rPr>
              <a:t>3428 W Price Blvd, </a:t>
            </a:r>
          </a:p>
          <a:p>
            <a:pPr algn="ctr">
              <a:lnSpc>
                <a:spcPts val="4759"/>
              </a:lnSpc>
            </a:pPr>
            <a:r>
              <a:rPr lang="en-US" sz="3399">
                <a:solidFill>
                  <a:srgbClr val="050708"/>
                </a:solidFill>
                <a:latin typeface="Canva Sans"/>
              </a:rPr>
              <a:t>North </a:t>
            </a:r>
            <a:r>
              <a:rPr lang="en-US" sz="3399">
                <a:solidFill>
                  <a:srgbClr val="050708"/>
                </a:solidFill>
                <a:latin typeface="Canva Sans"/>
              </a:rPr>
              <a:t>Port, FL 34286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8783081" y="884250"/>
            <a:ext cx="8808981" cy="8699997"/>
            <a:chOff x="0" y="0"/>
            <a:chExt cx="11745308" cy="11599996"/>
          </a:xfrm>
        </p:grpSpPr>
        <p:pic>
          <p:nvPicPr>
            <p:cNvPr name="Picture 4" id="4"/>
            <p:cNvPicPr>
              <a:picLocks noChangeAspect="true"/>
            </p:cNvPicPr>
            <p:nvPr/>
          </p:nvPicPr>
          <p:blipFill>
            <a:blip r:embed="rId3"/>
            <a:srcRect l="16228" t="0" r="16228" b="0"/>
            <a:stretch>
              <a:fillRect/>
            </a:stretch>
          </p:blipFill>
          <p:spPr>
            <a:xfrm flipH="false" flipV="false">
              <a:off x="0" y="0"/>
              <a:ext cx="11745308" cy="11599996"/>
            </a:xfrm>
            <a:prstGeom prst="rect">
              <a:avLst/>
            </a:prstGeom>
          </p:spPr>
        </p:pic>
      </p:grpSp>
      <p:grpSp>
        <p:nvGrpSpPr>
          <p:cNvPr name="Group 5" id="5"/>
          <p:cNvGrpSpPr/>
          <p:nvPr/>
        </p:nvGrpSpPr>
        <p:grpSpPr>
          <a:xfrm rot="0">
            <a:off x="13850891" y="1308394"/>
            <a:ext cx="1291530" cy="1118465"/>
            <a:chOff x="0" y="0"/>
            <a:chExt cx="6350000" cy="5499100"/>
          </a:xfrm>
        </p:grpSpPr>
        <p:sp>
          <p:nvSpPr>
            <p:cNvPr name="Freeform 6" id="6"/>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alpha val="60000"/>
              </a:srgbClr>
            </a:solidFill>
            <a:ln w="12700">
              <a:solidFill>
                <a:srgbClr val="000000"/>
              </a:solidFill>
            </a:ln>
          </p:spPr>
        </p:sp>
      </p:grpSp>
      <p:grpSp>
        <p:nvGrpSpPr>
          <p:cNvPr name="Group 7" id="7"/>
          <p:cNvGrpSpPr/>
          <p:nvPr/>
        </p:nvGrpSpPr>
        <p:grpSpPr>
          <a:xfrm rot="-10800000">
            <a:off x="15706215" y="9475384"/>
            <a:ext cx="1291530" cy="1118465"/>
            <a:chOff x="0" y="0"/>
            <a:chExt cx="6350000" cy="5499100"/>
          </a:xfrm>
        </p:grpSpPr>
        <p:sp>
          <p:nvSpPr>
            <p:cNvPr name="Freeform 8" id="8"/>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001159">
                <a:alpha val="60000"/>
              </a:srgbClr>
            </a:solidFill>
            <a:ln w="12700">
              <a:solidFill>
                <a:srgbClr val="000000"/>
              </a:solidFill>
            </a:ln>
          </p:spPr>
        </p:sp>
      </p:grpSp>
      <p:grpSp>
        <p:nvGrpSpPr>
          <p:cNvPr name="Group 9" id="9"/>
          <p:cNvGrpSpPr>
            <a:grpSpLocks noChangeAspect="true"/>
          </p:cNvGrpSpPr>
          <p:nvPr/>
        </p:nvGrpSpPr>
        <p:grpSpPr>
          <a:xfrm rot="-10800000">
            <a:off x="13007861" y="1028700"/>
            <a:ext cx="1488795" cy="1289297"/>
            <a:chOff x="0" y="0"/>
            <a:chExt cx="6350000" cy="5499100"/>
          </a:xfrm>
        </p:grpSpPr>
        <p:sp>
          <p:nvSpPr>
            <p:cNvPr name="Freeform 10" id="10"/>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050708">
                <a:alpha val="60000"/>
              </a:srgbClr>
            </a:solidFill>
          </p:spPr>
        </p:sp>
      </p:grpSp>
      <p:grpSp>
        <p:nvGrpSpPr>
          <p:cNvPr name="Group 11" id="11"/>
          <p:cNvGrpSpPr>
            <a:grpSpLocks noChangeAspect="true"/>
          </p:cNvGrpSpPr>
          <p:nvPr/>
        </p:nvGrpSpPr>
        <p:grpSpPr>
          <a:xfrm rot="0">
            <a:off x="16351980" y="9584247"/>
            <a:ext cx="1488795" cy="1289297"/>
            <a:chOff x="0" y="0"/>
            <a:chExt cx="6350000" cy="5499100"/>
          </a:xfrm>
        </p:grpSpPr>
        <p:sp>
          <p:nvSpPr>
            <p:cNvPr name="Freeform 12" id="12"/>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050708">
                <a:alpha val="60000"/>
              </a:srgbClr>
            </a:solidFill>
          </p:spPr>
        </p:sp>
      </p:grpSp>
      <p:grpSp>
        <p:nvGrpSpPr>
          <p:cNvPr name="Group 13" id="13"/>
          <p:cNvGrpSpPr>
            <a:grpSpLocks noChangeAspect="true"/>
          </p:cNvGrpSpPr>
          <p:nvPr/>
        </p:nvGrpSpPr>
        <p:grpSpPr>
          <a:xfrm rot="-10800000">
            <a:off x="15562306" y="4829413"/>
            <a:ext cx="2498342" cy="2163564"/>
            <a:chOff x="0" y="0"/>
            <a:chExt cx="6350000" cy="5499100"/>
          </a:xfrm>
        </p:grpSpPr>
        <p:sp>
          <p:nvSpPr>
            <p:cNvPr name="Freeform 14" id="14"/>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001159">
                <a:alpha val="60000"/>
              </a:srgbClr>
            </a:solidFill>
          </p:spPr>
        </p:sp>
      </p:grpSp>
      <p:grpSp>
        <p:nvGrpSpPr>
          <p:cNvPr name="Group 15" id="15"/>
          <p:cNvGrpSpPr>
            <a:grpSpLocks noChangeAspect="true"/>
          </p:cNvGrpSpPr>
          <p:nvPr/>
        </p:nvGrpSpPr>
        <p:grpSpPr>
          <a:xfrm rot="-10800000">
            <a:off x="16750939" y="4453483"/>
            <a:ext cx="1682245" cy="1456824"/>
            <a:chOff x="0" y="0"/>
            <a:chExt cx="6350000" cy="5499100"/>
          </a:xfrm>
        </p:grpSpPr>
        <p:sp>
          <p:nvSpPr>
            <p:cNvPr name="Freeform 16" id="16"/>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050708">
                <a:alpha val="60000"/>
              </a:srgbClr>
            </a:solidFill>
          </p:spPr>
        </p:sp>
      </p:grpSp>
      <p:sp>
        <p:nvSpPr>
          <p:cNvPr name="Freeform 17" id="17"/>
          <p:cNvSpPr/>
          <p:nvPr/>
        </p:nvSpPr>
        <p:spPr>
          <a:xfrm flipH="false" flipV="false" rot="0">
            <a:off x="1043199" y="614882"/>
            <a:ext cx="2149574" cy="538736"/>
          </a:xfrm>
          <a:custGeom>
            <a:avLst/>
            <a:gdLst/>
            <a:ahLst/>
            <a:cxnLst/>
            <a:rect r="r" b="b" t="t" l="l"/>
            <a:pathLst>
              <a:path h="538736" w="2149574">
                <a:moveTo>
                  <a:pt x="0" y="0"/>
                </a:moveTo>
                <a:lnTo>
                  <a:pt x="2149575" y="0"/>
                </a:lnTo>
                <a:lnTo>
                  <a:pt x="2149575" y="538736"/>
                </a:lnTo>
                <a:lnTo>
                  <a:pt x="0" y="538736"/>
                </a:lnTo>
                <a:lnTo>
                  <a:pt x="0" y="0"/>
                </a:lnTo>
                <a:close/>
              </a:path>
            </a:pathLst>
          </a:custGeom>
          <a:blipFill>
            <a:blip r:embed="rId4"/>
            <a:stretch>
              <a:fillRect l="0" t="0" r="0" b="0"/>
            </a:stretch>
          </a:blipFill>
        </p:spPr>
      </p:sp>
      <p:sp>
        <p:nvSpPr>
          <p:cNvPr name="Freeform 18" id="18"/>
          <p:cNvSpPr/>
          <p:nvPr/>
        </p:nvSpPr>
        <p:spPr>
          <a:xfrm flipH="false" flipV="false" rot="0">
            <a:off x="999048" y="5143500"/>
            <a:ext cx="751054" cy="751054"/>
          </a:xfrm>
          <a:custGeom>
            <a:avLst/>
            <a:gdLst/>
            <a:ahLst/>
            <a:cxnLst/>
            <a:rect r="r" b="b" t="t" l="l"/>
            <a:pathLst>
              <a:path h="751054" w="751054">
                <a:moveTo>
                  <a:pt x="0" y="0"/>
                </a:moveTo>
                <a:lnTo>
                  <a:pt x="751054" y="0"/>
                </a:lnTo>
                <a:lnTo>
                  <a:pt x="751054" y="751054"/>
                </a:lnTo>
                <a:lnTo>
                  <a:pt x="0" y="7510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028700" y="6345514"/>
            <a:ext cx="691751" cy="691751"/>
          </a:xfrm>
          <a:custGeom>
            <a:avLst/>
            <a:gdLst/>
            <a:ahLst/>
            <a:cxnLst/>
            <a:rect r="r" b="b" t="t" l="l"/>
            <a:pathLst>
              <a:path h="691751" w="691751">
                <a:moveTo>
                  <a:pt x="0" y="0"/>
                </a:moveTo>
                <a:lnTo>
                  <a:pt x="691751" y="0"/>
                </a:lnTo>
                <a:lnTo>
                  <a:pt x="691751" y="691751"/>
                </a:lnTo>
                <a:lnTo>
                  <a:pt x="0" y="691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0">
            <a:off x="999048" y="3864661"/>
            <a:ext cx="721402" cy="721402"/>
          </a:xfrm>
          <a:custGeom>
            <a:avLst/>
            <a:gdLst/>
            <a:ahLst/>
            <a:cxnLst/>
            <a:rect r="r" b="b" t="t" l="l"/>
            <a:pathLst>
              <a:path h="721402" w="721402">
                <a:moveTo>
                  <a:pt x="0" y="0"/>
                </a:moveTo>
                <a:lnTo>
                  <a:pt x="721403" y="0"/>
                </a:lnTo>
                <a:lnTo>
                  <a:pt x="721403" y="721403"/>
                </a:lnTo>
                <a:lnTo>
                  <a:pt x="0" y="72140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1043199" y="7540563"/>
            <a:ext cx="736555" cy="736555"/>
          </a:xfrm>
          <a:custGeom>
            <a:avLst/>
            <a:gdLst/>
            <a:ahLst/>
            <a:cxnLst/>
            <a:rect r="r" b="b" t="t" l="l"/>
            <a:pathLst>
              <a:path h="736555" w="736555">
                <a:moveTo>
                  <a:pt x="0" y="0"/>
                </a:moveTo>
                <a:lnTo>
                  <a:pt x="736555" y="0"/>
                </a:lnTo>
                <a:lnTo>
                  <a:pt x="736555" y="736555"/>
                </a:lnTo>
                <a:lnTo>
                  <a:pt x="0" y="7365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2" id="22"/>
          <p:cNvSpPr txBox="true"/>
          <p:nvPr/>
        </p:nvSpPr>
        <p:spPr>
          <a:xfrm rot="0">
            <a:off x="1028700" y="1812514"/>
            <a:ext cx="7421006"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Our Properties</a:t>
            </a:r>
          </a:p>
        </p:txBody>
      </p:sp>
      <p:sp>
        <p:nvSpPr>
          <p:cNvPr name="TextBox 23" id="23"/>
          <p:cNvSpPr txBox="true"/>
          <p:nvPr/>
        </p:nvSpPr>
        <p:spPr>
          <a:xfrm rot="0">
            <a:off x="1981881" y="3813953"/>
            <a:ext cx="5696317" cy="663316"/>
          </a:xfrm>
          <a:prstGeom prst="rect">
            <a:avLst/>
          </a:prstGeom>
        </p:spPr>
        <p:txBody>
          <a:bodyPr anchor="t" rtlCol="false" tIns="0" lIns="0" bIns="0" rIns="0">
            <a:spAutoFit/>
          </a:bodyPr>
          <a:lstStyle/>
          <a:p>
            <a:pPr>
              <a:lnSpc>
                <a:spcPts val="5773"/>
              </a:lnSpc>
            </a:pPr>
            <a:r>
              <a:rPr lang="en-US" sz="3038">
                <a:solidFill>
                  <a:srgbClr val="050708"/>
                </a:solidFill>
                <a:latin typeface="Poppins Bold Bold"/>
              </a:rPr>
              <a:t>4 Bedrooms</a:t>
            </a:r>
          </a:p>
        </p:txBody>
      </p:sp>
      <p:sp>
        <p:nvSpPr>
          <p:cNvPr name="TextBox 24" id="24"/>
          <p:cNvSpPr txBox="true"/>
          <p:nvPr/>
        </p:nvSpPr>
        <p:spPr>
          <a:xfrm rot="0">
            <a:off x="1983661" y="6279087"/>
            <a:ext cx="8887799" cy="634105"/>
          </a:xfrm>
          <a:prstGeom prst="rect">
            <a:avLst/>
          </a:prstGeom>
        </p:spPr>
        <p:txBody>
          <a:bodyPr anchor="t" rtlCol="false" tIns="0" lIns="0" bIns="0" rIns="0">
            <a:spAutoFit/>
          </a:bodyPr>
          <a:lstStyle/>
          <a:p>
            <a:pPr>
              <a:lnSpc>
                <a:spcPts val="5583"/>
              </a:lnSpc>
            </a:pPr>
            <a:r>
              <a:rPr lang="en-US" sz="2938">
                <a:solidFill>
                  <a:srgbClr val="050708"/>
                </a:solidFill>
                <a:latin typeface="Poppins Bold Bold"/>
              </a:rPr>
              <a:t>1,717 Square Feet</a:t>
            </a:r>
          </a:p>
        </p:txBody>
      </p:sp>
      <p:sp>
        <p:nvSpPr>
          <p:cNvPr name="TextBox 25" id="25"/>
          <p:cNvSpPr txBox="true"/>
          <p:nvPr/>
        </p:nvSpPr>
        <p:spPr>
          <a:xfrm rot="0">
            <a:off x="1981881" y="5047720"/>
            <a:ext cx="7850997" cy="634105"/>
          </a:xfrm>
          <a:prstGeom prst="rect">
            <a:avLst/>
          </a:prstGeom>
        </p:spPr>
        <p:txBody>
          <a:bodyPr anchor="t" rtlCol="false" tIns="0" lIns="0" bIns="0" rIns="0">
            <a:spAutoFit/>
          </a:bodyPr>
          <a:lstStyle/>
          <a:p>
            <a:pPr>
              <a:lnSpc>
                <a:spcPts val="5583"/>
              </a:lnSpc>
            </a:pPr>
            <a:r>
              <a:rPr lang="en-US" sz="2938">
                <a:solidFill>
                  <a:srgbClr val="050708"/>
                </a:solidFill>
                <a:latin typeface="Poppins Bold Bold"/>
              </a:rPr>
              <a:t>2 Bathrooms</a:t>
            </a:r>
          </a:p>
        </p:txBody>
      </p:sp>
      <p:sp>
        <p:nvSpPr>
          <p:cNvPr name="TextBox 26" id="26"/>
          <p:cNvSpPr txBox="true"/>
          <p:nvPr/>
        </p:nvSpPr>
        <p:spPr>
          <a:xfrm rot="0">
            <a:off x="2057250" y="7496538"/>
            <a:ext cx="2772789" cy="634105"/>
          </a:xfrm>
          <a:prstGeom prst="rect">
            <a:avLst/>
          </a:prstGeom>
        </p:spPr>
        <p:txBody>
          <a:bodyPr anchor="t" rtlCol="false" tIns="0" lIns="0" bIns="0" rIns="0">
            <a:spAutoFit/>
          </a:bodyPr>
          <a:lstStyle/>
          <a:p>
            <a:pPr algn="l" marL="0" indent="0" lvl="0">
              <a:lnSpc>
                <a:spcPts val="5583"/>
              </a:lnSpc>
              <a:spcBef>
                <a:spcPct val="0"/>
              </a:spcBef>
            </a:pPr>
            <a:r>
              <a:rPr lang="en-US" sz="2938">
                <a:solidFill>
                  <a:srgbClr val="050708"/>
                </a:solidFill>
                <a:latin typeface="Poppins Bold Bold"/>
              </a:rPr>
              <a:t>2 Car Garage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1204003">
            <a:off x="8809173" y="582106"/>
            <a:ext cx="11554346" cy="1043866"/>
          </a:xfrm>
          <a:custGeom>
            <a:avLst/>
            <a:gdLst/>
            <a:ahLst/>
            <a:cxnLst/>
            <a:rect r="r" b="b" t="t" l="l"/>
            <a:pathLst>
              <a:path h="1043866" w="11554346">
                <a:moveTo>
                  <a:pt x="0" y="0"/>
                </a:moveTo>
                <a:lnTo>
                  <a:pt x="11554347" y="0"/>
                </a:lnTo>
                <a:lnTo>
                  <a:pt x="11554347" y="1043866"/>
                </a:lnTo>
                <a:lnTo>
                  <a:pt x="0" y="1043866"/>
                </a:lnTo>
                <a:lnTo>
                  <a:pt x="0" y="0"/>
                </a:lnTo>
                <a:close/>
              </a:path>
            </a:pathLst>
          </a:custGeom>
          <a:blipFill>
            <a:blip r:embed="rId3">
              <a:alphaModFix amt="35000"/>
            </a:blip>
            <a:stretch>
              <a:fillRect l="-68458" t="-1045760" r="-7478" b="0"/>
            </a:stretch>
          </a:blipFill>
        </p:spPr>
      </p:sp>
      <p:grpSp>
        <p:nvGrpSpPr>
          <p:cNvPr name="Group 4" id="4"/>
          <p:cNvGrpSpPr/>
          <p:nvPr/>
        </p:nvGrpSpPr>
        <p:grpSpPr>
          <a:xfrm rot="6559489">
            <a:off x="13835127" y="-9288768"/>
            <a:ext cx="2217399" cy="18319332"/>
            <a:chOff x="0" y="0"/>
            <a:chExt cx="808913" cy="6682942"/>
          </a:xfrm>
        </p:grpSpPr>
        <p:sp>
          <p:nvSpPr>
            <p:cNvPr name="Freeform 5" id="5"/>
            <p:cNvSpPr/>
            <p:nvPr/>
          </p:nvSpPr>
          <p:spPr>
            <a:xfrm flipH="false" flipV="false" rot="0">
              <a:off x="0" y="0"/>
              <a:ext cx="808913" cy="6682942"/>
            </a:xfrm>
            <a:custGeom>
              <a:avLst/>
              <a:gdLst/>
              <a:ahLst/>
              <a:cxnLst/>
              <a:rect r="r" b="b" t="t" l="l"/>
              <a:pathLst>
                <a:path h="6682942" w="808913">
                  <a:moveTo>
                    <a:pt x="0" y="0"/>
                  </a:moveTo>
                  <a:lnTo>
                    <a:pt x="808913" y="0"/>
                  </a:lnTo>
                  <a:lnTo>
                    <a:pt x="808913" y="6682942"/>
                  </a:lnTo>
                  <a:lnTo>
                    <a:pt x="0" y="6682942"/>
                  </a:lnTo>
                  <a:close/>
                </a:path>
              </a:pathLst>
            </a:custGeom>
            <a:solidFill>
              <a:srgbClr val="001159"/>
            </a:solidFill>
          </p:spPr>
        </p:sp>
      </p:grpSp>
      <p:grpSp>
        <p:nvGrpSpPr>
          <p:cNvPr name="Group 6" id="6"/>
          <p:cNvGrpSpPr/>
          <p:nvPr/>
        </p:nvGrpSpPr>
        <p:grpSpPr>
          <a:xfrm rot="7283191">
            <a:off x="15578835" y="-1445348"/>
            <a:ext cx="4882989" cy="4228668"/>
            <a:chOff x="0" y="0"/>
            <a:chExt cx="6350000" cy="5499100"/>
          </a:xfrm>
        </p:grpSpPr>
        <p:sp>
          <p:nvSpPr>
            <p:cNvPr name="Freeform 7" id="7"/>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solidFill>
              <a:srgbClr val="77797B"/>
            </a:solidFill>
            <a:ln w="12700">
              <a:solidFill>
                <a:srgbClr val="000000"/>
              </a:solidFill>
            </a:ln>
          </p:spPr>
        </p:sp>
      </p:grpSp>
      <p:sp>
        <p:nvSpPr>
          <p:cNvPr name="Freeform 8" id="8"/>
          <p:cNvSpPr/>
          <p:nvPr/>
        </p:nvSpPr>
        <p:spPr>
          <a:xfrm flipH="false" flipV="false" rot="0">
            <a:off x="799343" y="3910693"/>
            <a:ext cx="2924979" cy="3289854"/>
          </a:xfrm>
          <a:custGeom>
            <a:avLst/>
            <a:gdLst/>
            <a:ahLst/>
            <a:cxnLst/>
            <a:rect r="r" b="b" t="t" l="l"/>
            <a:pathLst>
              <a:path h="3289854" w="2924979">
                <a:moveTo>
                  <a:pt x="0" y="0"/>
                </a:moveTo>
                <a:lnTo>
                  <a:pt x="2924980" y="0"/>
                </a:lnTo>
                <a:lnTo>
                  <a:pt x="2924980" y="3289855"/>
                </a:lnTo>
                <a:lnTo>
                  <a:pt x="0" y="328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870555" y="3983308"/>
            <a:ext cx="2782557" cy="3129665"/>
          </a:xfrm>
          <a:custGeom>
            <a:avLst/>
            <a:gdLst/>
            <a:ahLst/>
            <a:cxnLst/>
            <a:rect r="r" b="b" t="t" l="l"/>
            <a:pathLst>
              <a:path h="3129665" w="2782557">
                <a:moveTo>
                  <a:pt x="0" y="0"/>
                </a:moveTo>
                <a:lnTo>
                  <a:pt x="2782556" y="0"/>
                </a:lnTo>
                <a:lnTo>
                  <a:pt x="2782556" y="3129665"/>
                </a:lnTo>
                <a:lnTo>
                  <a:pt x="0" y="3129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7717346" y="3948278"/>
            <a:ext cx="2891563" cy="3252269"/>
          </a:xfrm>
          <a:custGeom>
            <a:avLst/>
            <a:gdLst/>
            <a:ahLst/>
            <a:cxnLst/>
            <a:rect r="r" b="b" t="t" l="l"/>
            <a:pathLst>
              <a:path h="3252269" w="2891563">
                <a:moveTo>
                  <a:pt x="0" y="0"/>
                </a:moveTo>
                <a:lnTo>
                  <a:pt x="2891563" y="0"/>
                </a:lnTo>
                <a:lnTo>
                  <a:pt x="2891563" y="3252270"/>
                </a:lnTo>
                <a:lnTo>
                  <a:pt x="0" y="32522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4299300" y="3910693"/>
            <a:ext cx="2924979" cy="3289854"/>
          </a:xfrm>
          <a:custGeom>
            <a:avLst/>
            <a:gdLst/>
            <a:ahLst/>
            <a:cxnLst/>
            <a:rect r="r" b="b" t="t" l="l"/>
            <a:pathLst>
              <a:path h="3289854" w="2924979">
                <a:moveTo>
                  <a:pt x="0" y="0"/>
                </a:moveTo>
                <a:lnTo>
                  <a:pt x="2924980" y="0"/>
                </a:lnTo>
                <a:lnTo>
                  <a:pt x="2924980" y="3289855"/>
                </a:lnTo>
                <a:lnTo>
                  <a:pt x="0" y="328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4377162" y="4001551"/>
            <a:ext cx="2782557" cy="3129665"/>
          </a:xfrm>
          <a:custGeom>
            <a:avLst/>
            <a:gdLst/>
            <a:ahLst/>
            <a:cxnLst/>
            <a:rect r="r" b="b" t="t" l="l"/>
            <a:pathLst>
              <a:path h="3129665" w="2782557">
                <a:moveTo>
                  <a:pt x="0" y="0"/>
                </a:moveTo>
                <a:lnTo>
                  <a:pt x="2782557" y="0"/>
                </a:lnTo>
                <a:lnTo>
                  <a:pt x="2782557" y="3129665"/>
                </a:lnTo>
                <a:lnTo>
                  <a:pt x="0" y="3129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1120466" y="3948278"/>
            <a:ext cx="2942375" cy="3309419"/>
          </a:xfrm>
          <a:custGeom>
            <a:avLst/>
            <a:gdLst/>
            <a:ahLst/>
            <a:cxnLst/>
            <a:rect r="r" b="b" t="t" l="l"/>
            <a:pathLst>
              <a:path h="3309419" w="2942375">
                <a:moveTo>
                  <a:pt x="0" y="0"/>
                </a:moveTo>
                <a:lnTo>
                  <a:pt x="2942375" y="0"/>
                </a:lnTo>
                <a:lnTo>
                  <a:pt x="2942375" y="3309420"/>
                </a:lnTo>
                <a:lnTo>
                  <a:pt x="0" y="33094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043199" y="614882"/>
            <a:ext cx="2149574" cy="538736"/>
          </a:xfrm>
          <a:custGeom>
            <a:avLst/>
            <a:gdLst/>
            <a:ahLst/>
            <a:cxnLst/>
            <a:rect r="r" b="b" t="t" l="l"/>
            <a:pathLst>
              <a:path h="538736" w="2149574">
                <a:moveTo>
                  <a:pt x="0" y="0"/>
                </a:moveTo>
                <a:lnTo>
                  <a:pt x="2149575" y="0"/>
                </a:lnTo>
                <a:lnTo>
                  <a:pt x="2149575" y="538736"/>
                </a:lnTo>
                <a:lnTo>
                  <a:pt x="0" y="538736"/>
                </a:lnTo>
                <a:lnTo>
                  <a:pt x="0" y="0"/>
                </a:lnTo>
                <a:close/>
              </a:path>
            </a:pathLst>
          </a:custGeom>
          <a:blipFill>
            <a:blip r:embed="rId8"/>
            <a:stretch>
              <a:fillRect l="0" t="0" r="0" b="0"/>
            </a:stretch>
          </a:blipFill>
        </p:spPr>
      </p:sp>
      <p:sp>
        <p:nvSpPr>
          <p:cNvPr name="Freeform 15" id="15"/>
          <p:cNvSpPr/>
          <p:nvPr/>
        </p:nvSpPr>
        <p:spPr>
          <a:xfrm flipH="false" flipV="false" rot="0">
            <a:off x="11208461" y="4047250"/>
            <a:ext cx="2766385" cy="3111476"/>
          </a:xfrm>
          <a:custGeom>
            <a:avLst/>
            <a:gdLst/>
            <a:ahLst/>
            <a:cxnLst/>
            <a:rect r="r" b="b" t="t" l="l"/>
            <a:pathLst>
              <a:path h="3111476" w="2766385">
                <a:moveTo>
                  <a:pt x="0" y="0"/>
                </a:moveTo>
                <a:lnTo>
                  <a:pt x="2766385" y="0"/>
                </a:lnTo>
                <a:lnTo>
                  <a:pt x="2766385" y="3111476"/>
                </a:lnTo>
                <a:lnTo>
                  <a:pt x="0" y="31114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7795780" y="4001551"/>
            <a:ext cx="2766385" cy="3111476"/>
          </a:xfrm>
          <a:custGeom>
            <a:avLst/>
            <a:gdLst/>
            <a:ahLst/>
            <a:cxnLst/>
            <a:rect r="r" b="b" t="t" l="l"/>
            <a:pathLst>
              <a:path h="3111476" w="2766385">
                <a:moveTo>
                  <a:pt x="0" y="0"/>
                </a:moveTo>
                <a:lnTo>
                  <a:pt x="2766384" y="0"/>
                </a:lnTo>
                <a:lnTo>
                  <a:pt x="2766384" y="3111476"/>
                </a:lnTo>
                <a:lnTo>
                  <a:pt x="0" y="31114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4542482" y="3983308"/>
            <a:ext cx="2911230" cy="3274389"/>
          </a:xfrm>
          <a:custGeom>
            <a:avLst/>
            <a:gdLst/>
            <a:ahLst/>
            <a:cxnLst/>
            <a:rect r="r" b="b" t="t" l="l"/>
            <a:pathLst>
              <a:path h="3274389" w="2911230">
                <a:moveTo>
                  <a:pt x="0" y="0"/>
                </a:moveTo>
                <a:lnTo>
                  <a:pt x="2911229" y="0"/>
                </a:lnTo>
                <a:lnTo>
                  <a:pt x="2911229" y="3274390"/>
                </a:lnTo>
                <a:lnTo>
                  <a:pt x="0" y="32743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4630476" y="4082279"/>
            <a:ext cx="2735241" cy="3076447"/>
          </a:xfrm>
          <a:custGeom>
            <a:avLst/>
            <a:gdLst/>
            <a:ahLst/>
            <a:cxnLst/>
            <a:rect r="r" b="b" t="t" l="l"/>
            <a:pathLst>
              <a:path h="3076447" w="2735241">
                <a:moveTo>
                  <a:pt x="0" y="0"/>
                </a:moveTo>
                <a:lnTo>
                  <a:pt x="2735241" y="0"/>
                </a:lnTo>
                <a:lnTo>
                  <a:pt x="2735241" y="3076448"/>
                </a:lnTo>
                <a:lnTo>
                  <a:pt x="0" y="30764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4867754" y="4721761"/>
            <a:ext cx="1949482" cy="1788650"/>
          </a:xfrm>
          <a:custGeom>
            <a:avLst/>
            <a:gdLst/>
            <a:ahLst/>
            <a:cxnLst/>
            <a:rect r="r" b="b" t="t" l="l"/>
            <a:pathLst>
              <a:path h="1788650" w="1949482">
                <a:moveTo>
                  <a:pt x="0" y="0"/>
                </a:moveTo>
                <a:lnTo>
                  <a:pt x="1949482" y="0"/>
                </a:lnTo>
                <a:lnTo>
                  <a:pt x="1949482" y="1788649"/>
                </a:lnTo>
                <a:lnTo>
                  <a:pt x="0" y="178864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0">
            <a:off x="8530194" y="4730595"/>
            <a:ext cx="1297556" cy="1827543"/>
          </a:xfrm>
          <a:custGeom>
            <a:avLst/>
            <a:gdLst/>
            <a:ahLst/>
            <a:cxnLst/>
            <a:rect r="r" b="b" t="t" l="l"/>
            <a:pathLst>
              <a:path h="1827543" w="1297556">
                <a:moveTo>
                  <a:pt x="0" y="0"/>
                </a:moveTo>
                <a:lnTo>
                  <a:pt x="1297556" y="0"/>
                </a:lnTo>
                <a:lnTo>
                  <a:pt x="1297556" y="1827544"/>
                </a:lnTo>
                <a:lnTo>
                  <a:pt x="0" y="18275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11589984" y="4807497"/>
            <a:ext cx="2060922" cy="1481287"/>
          </a:xfrm>
          <a:custGeom>
            <a:avLst/>
            <a:gdLst/>
            <a:ahLst/>
            <a:cxnLst/>
            <a:rect r="r" b="b" t="t" l="l"/>
            <a:pathLst>
              <a:path h="1481287" w="2060922">
                <a:moveTo>
                  <a:pt x="0" y="0"/>
                </a:moveTo>
                <a:lnTo>
                  <a:pt x="2060921" y="0"/>
                </a:lnTo>
                <a:lnTo>
                  <a:pt x="2060921" y="1481287"/>
                </a:lnTo>
                <a:lnTo>
                  <a:pt x="0" y="148128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15358241" y="4790901"/>
            <a:ext cx="1480837" cy="1567023"/>
          </a:xfrm>
          <a:custGeom>
            <a:avLst/>
            <a:gdLst/>
            <a:ahLst/>
            <a:cxnLst/>
            <a:rect r="r" b="b" t="t" l="l"/>
            <a:pathLst>
              <a:path h="1567023" w="1480837">
                <a:moveTo>
                  <a:pt x="0" y="0"/>
                </a:moveTo>
                <a:lnTo>
                  <a:pt x="1480837" y="0"/>
                </a:lnTo>
                <a:lnTo>
                  <a:pt x="1480837" y="1567024"/>
                </a:lnTo>
                <a:lnTo>
                  <a:pt x="0" y="15670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3" id="23"/>
          <p:cNvSpPr/>
          <p:nvPr/>
        </p:nvSpPr>
        <p:spPr>
          <a:xfrm flipH="false" flipV="false" rot="0">
            <a:off x="1421219" y="4763752"/>
            <a:ext cx="1681229" cy="1704668"/>
          </a:xfrm>
          <a:custGeom>
            <a:avLst/>
            <a:gdLst/>
            <a:ahLst/>
            <a:cxnLst/>
            <a:rect r="r" b="b" t="t" l="l"/>
            <a:pathLst>
              <a:path h="1704668" w="1681229">
                <a:moveTo>
                  <a:pt x="0" y="0"/>
                </a:moveTo>
                <a:lnTo>
                  <a:pt x="1681228" y="0"/>
                </a:lnTo>
                <a:lnTo>
                  <a:pt x="1681228" y="1704667"/>
                </a:lnTo>
                <a:lnTo>
                  <a:pt x="0" y="170466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4" id="24"/>
          <p:cNvSpPr txBox="true"/>
          <p:nvPr/>
        </p:nvSpPr>
        <p:spPr>
          <a:xfrm rot="0">
            <a:off x="1028700" y="1812514"/>
            <a:ext cx="10557308" cy="861290"/>
          </a:xfrm>
          <a:prstGeom prst="rect">
            <a:avLst/>
          </a:prstGeom>
        </p:spPr>
        <p:txBody>
          <a:bodyPr anchor="t" rtlCol="false" tIns="0" lIns="0" bIns="0" rIns="0">
            <a:spAutoFit/>
          </a:bodyPr>
          <a:lstStyle/>
          <a:p>
            <a:pPr>
              <a:lnSpc>
                <a:spcPts val="6199"/>
              </a:lnSpc>
            </a:pPr>
            <a:r>
              <a:rPr lang="en-US" sz="7380" spc="95">
                <a:solidFill>
                  <a:srgbClr val="050708"/>
                </a:solidFill>
                <a:latin typeface="Poppins Bold Bold"/>
              </a:rPr>
              <a:t>Exterior Design</a:t>
            </a:r>
          </a:p>
        </p:txBody>
      </p:sp>
      <p:sp>
        <p:nvSpPr>
          <p:cNvPr name="TextBox 25" id="25"/>
          <p:cNvSpPr txBox="true"/>
          <p:nvPr/>
        </p:nvSpPr>
        <p:spPr>
          <a:xfrm rot="0">
            <a:off x="799343" y="7581548"/>
            <a:ext cx="2924979" cy="326771"/>
          </a:xfrm>
          <a:prstGeom prst="rect">
            <a:avLst/>
          </a:prstGeom>
        </p:spPr>
        <p:txBody>
          <a:bodyPr anchor="t" rtlCol="false" tIns="0" lIns="0" bIns="0" rIns="0">
            <a:spAutoFit/>
          </a:bodyPr>
          <a:lstStyle/>
          <a:p>
            <a:pPr algn="ctr" marL="0" indent="0" lvl="0">
              <a:lnSpc>
                <a:spcPts val="2625"/>
              </a:lnSpc>
              <a:spcBef>
                <a:spcPct val="0"/>
              </a:spcBef>
            </a:pPr>
            <a:r>
              <a:rPr lang="en-US" sz="2019">
                <a:solidFill>
                  <a:srgbClr val="001159"/>
                </a:solidFill>
                <a:latin typeface="Poppins Bold Bold"/>
              </a:rPr>
              <a:t>UPGRADED SHINGLES</a:t>
            </a:r>
          </a:p>
        </p:txBody>
      </p:sp>
      <p:sp>
        <p:nvSpPr>
          <p:cNvPr name="TextBox 26" id="26"/>
          <p:cNvSpPr txBox="true"/>
          <p:nvPr/>
        </p:nvSpPr>
        <p:spPr>
          <a:xfrm rot="0">
            <a:off x="1043199" y="2511880"/>
            <a:ext cx="9388193" cy="526154"/>
          </a:xfrm>
          <a:prstGeom prst="rect">
            <a:avLst/>
          </a:prstGeom>
        </p:spPr>
        <p:txBody>
          <a:bodyPr anchor="t" rtlCol="false" tIns="0" lIns="0" bIns="0" rIns="0">
            <a:spAutoFit/>
          </a:bodyPr>
          <a:lstStyle/>
          <a:p>
            <a:pPr>
              <a:lnSpc>
                <a:spcPts val="4633"/>
              </a:lnSpc>
            </a:pPr>
            <a:r>
              <a:rPr lang="en-US" sz="2438">
                <a:solidFill>
                  <a:srgbClr val="050708"/>
                </a:solidFill>
                <a:latin typeface="Poppins Bold Bold"/>
              </a:rPr>
              <a:t>Modern finishes that are built for the future.</a:t>
            </a:r>
          </a:p>
        </p:txBody>
      </p:sp>
      <p:sp>
        <p:nvSpPr>
          <p:cNvPr name="TextBox 27" id="27"/>
          <p:cNvSpPr txBox="true"/>
          <p:nvPr/>
        </p:nvSpPr>
        <p:spPr>
          <a:xfrm rot="0">
            <a:off x="4305951" y="7581548"/>
            <a:ext cx="2924979" cy="660146"/>
          </a:xfrm>
          <a:prstGeom prst="rect">
            <a:avLst/>
          </a:prstGeom>
        </p:spPr>
        <p:txBody>
          <a:bodyPr anchor="t" rtlCol="false" tIns="0" lIns="0" bIns="0" rIns="0">
            <a:spAutoFit/>
          </a:bodyPr>
          <a:lstStyle/>
          <a:p>
            <a:pPr algn="ctr" marL="0" indent="0" lvl="0">
              <a:lnSpc>
                <a:spcPts val="2625"/>
              </a:lnSpc>
              <a:spcBef>
                <a:spcPct val="0"/>
              </a:spcBef>
            </a:pPr>
            <a:r>
              <a:rPr lang="en-US" sz="2019">
                <a:solidFill>
                  <a:srgbClr val="001159"/>
                </a:solidFill>
                <a:latin typeface="Poppins Bold Bold"/>
              </a:rPr>
              <a:t>SLOPED ROOF FOR WATER DRAINAGE</a:t>
            </a:r>
          </a:p>
        </p:txBody>
      </p:sp>
      <p:sp>
        <p:nvSpPr>
          <p:cNvPr name="TextBox 28" id="28"/>
          <p:cNvSpPr txBox="true"/>
          <p:nvPr/>
        </p:nvSpPr>
        <p:spPr>
          <a:xfrm rot="0">
            <a:off x="7811955" y="7568721"/>
            <a:ext cx="2924979" cy="660146"/>
          </a:xfrm>
          <a:prstGeom prst="rect">
            <a:avLst/>
          </a:prstGeom>
        </p:spPr>
        <p:txBody>
          <a:bodyPr anchor="t" rtlCol="false" tIns="0" lIns="0" bIns="0" rIns="0">
            <a:spAutoFit/>
          </a:bodyPr>
          <a:lstStyle/>
          <a:p>
            <a:pPr algn="ctr" marL="0" indent="0" lvl="0">
              <a:lnSpc>
                <a:spcPts val="2625"/>
              </a:lnSpc>
              <a:spcBef>
                <a:spcPct val="0"/>
              </a:spcBef>
            </a:pPr>
            <a:r>
              <a:rPr lang="en-US" sz="2019">
                <a:solidFill>
                  <a:srgbClr val="001159"/>
                </a:solidFill>
                <a:latin typeface="Poppins Bold Bold"/>
              </a:rPr>
              <a:t>HURRICANE IMPACT WINDOWS</a:t>
            </a:r>
          </a:p>
        </p:txBody>
      </p:sp>
      <p:sp>
        <p:nvSpPr>
          <p:cNvPr name="TextBox 29" id="29"/>
          <p:cNvSpPr txBox="true"/>
          <p:nvPr/>
        </p:nvSpPr>
        <p:spPr>
          <a:xfrm rot="0">
            <a:off x="11317959" y="7568721"/>
            <a:ext cx="2924979" cy="326771"/>
          </a:xfrm>
          <a:prstGeom prst="rect">
            <a:avLst/>
          </a:prstGeom>
        </p:spPr>
        <p:txBody>
          <a:bodyPr anchor="t" rtlCol="false" tIns="0" lIns="0" bIns="0" rIns="0">
            <a:spAutoFit/>
          </a:bodyPr>
          <a:lstStyle/>
          <a:p>
            <a:pPr algn="ctr" marL="0" indent="0" lvl="0">
              <a:lnSpc>
                <a:spcPts val="2625"/>
              </a:lnSpc>
              <a:spcBef>
                <a:spcPct val="0"/>
              </a:spcBef>
            </a:pPr>
            <a:r>
              <a:rPr lang="en-US" sz="2019">
                <a:solidFill>
                  <a:srgbClr val="001159"/>
                </a:solidFill>
                <a:latin typeface="Poppins Bold Bold"/>
              </a:rPr>
              <a:t>NO FLOOD ZONES</a:t>
            </a:r>
          </a:p>
        </p:txBody>
      </p:sp>
      <p:sp>
        <p:nvSpPr>
          <p:cNvPr name="TextBox 30" id="30"/>
          <p:cNvSpPr txBox="true"/>
          <p:nvPr/>
        </p:nvSpPr>
        <p:spPr>
          <a:xfrm rot="0">
            <a:off x="14542482" y="7581548"/>
            <a:ext cx="2924979" cy="326771"/>
          </a:xfrm>
          <a:prstGeom prst="rect">
            <a:avLst/>
          </a:prstGeom>
        </p:spPr>
        <p:txBody>
          <a:bodyPr anchor="t" rtlCol="false" tIns="0" lIns="0" bIns="0" rIns="0">
            <a:spAutoFit/>
          </a:bodyPr>
          <a:lstStyle/>
          <a:p>
            <a:pPr algn="ctr" marL="0" indent="0" lvl="0">
              <a:lnSpc>
                <a:spcPts val="2625"/>
              </a:lnSpc>
              <a:spcBef>
                <a:spcPct val="0"/>
              </a:spcBef>
            </a:pPr>
            <a:r>
              <a:rPr lang="en-US" sz="2019">
                <a:solidFill>
                  <a:srgbClr val="001159"/>
                </a:solidFill>
                <a:latin typeface="Poppins Bold Bold"/>
              </a:rPr>
              <a:t>EXTERIOR LIGHTING</a:t>
            </a:r>
          </a:p>
        </p:txBody>
      </p:sp>
      <p:sp>
        <p:nvSpPr>
          <p:cNvPr name="TextBox 31" id="31"/>
          <p:cNvSpPr txBox="true"/>
          <p:nvPr/>
        </p:nvSpPr>
        <p:spPr>
          <a:xfrm rot="0">
            <a:off x="870555" y="8689369"/>
            <a:ext cx="3150902" cy="526154"/>
          </a:xfrm>
          <a:prstGeom prst="rect">
            <a:avLst/>
          </a:prstGeom>
        </p:spPr>
        <p:txBody>
          <a:bodyPr anchor="t" rtlCol="false" tIns="0" lIns="0" bIns="0" rIns="0">
            <a:spAutoFit/>
          </a:bodyPr>
          <a:lstStyle/>
          <a:p>
            <a:pPr>
              <a:lnSpc>
                <a:spcPts val="4633"/>
              </a:lnSpc>
            </a:pPr>
            <a:r>
              <a:rPr lang="en-US" sz="2438">
                <a:solidFill>
                  <a:srgbClr val="050708"/>
                </a:solidFill>
                <a:latin typeface="Poppins Bold Bold"/>
              </a:rPr>
              <a:t>Built Above Code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DAF9YFcUD6Y</dc:identifier>
  <dcterms:modified xsi:type="dcterms:W3CDTF">2011-08-01T06:04:30Z</dcterms:modified>
  <cp:revision>1</cp:revision>
  <dc:title>Brock Homes</dc:title>
</cp:coreProperties>
</file>